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57" r:id="rId4"/>
    <p:sldId id="258" r:id="rId5"/>
    <p:sldId id="260" r:id="rId6"/>
    <p:sldId id="261" r:id="rId7"/>
    <p:sldId id="262" r:id="rId8"/>
    <p:sldId id="276" r:id="rId9"/>
    <p:sldId id="263" r:id="rId10"/>
    <p:sldId id="264" r:id="rId11"/>
    <p:sldId id="266" r:id="rId12"/>
    <p:sldId id="265" r:id="rId13"/>
    <p:sldId id="267" r:id="rId14"/>
    <p:sldId id="277" r:id="rId15"/>
    <p:sldId id="268" r:id="rId16"/>
    <p:sldId id="269" r:id="rId17"/>
    <p:sldId id="270" r:id="rId18"/>
    <p:sldId id="271" r:id="rId19"/>
    <p:sldId id="272" r:id="rId20"/>
    <p:sldId id="274" r:id="rId21"/>
    <p:sldId id="273" r:id="rId2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15E"/>
    <a:srgbClr val="2F6FA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575"/>
  </p:normalViewPr>
  <p:slideViewPr>
    <p:cSldViewPr snapToGrid="0" snapToObjects="1">
      <p:cViewPr varScale="1">
        <p:scale>
          <a:sx n="112" d="100"/>
          <a:sy n="112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B789F-A272-DD42-BADB-33E62ACF6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323007-14B6-BE45-AA6B-510DFEB79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839531-4B4A-874C-AC49-C201ABF1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C6A925-31B2-B246-ABFF-FCAD27C6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B60783-0701-984F-9739-3C119295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236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2FC20-1148-2C49-B17B-49FA0D2E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4FAF60-2EF6-F041-945E-65BBE4282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4B3F0D-9B4E-E345-9932-179718CD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8AB422-B145-9442-8FE3-090E3852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E8832-3400-2342-80A7-4F7E6B8C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891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5E972-88A4-8843-815C-54E5041D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E8D09-271D-8F4E-8080-E852E8DD1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570AD3-0506-5742-B276-173154E3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F245AC-C5A1-7B43-B3AD-EE639B41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713754-B826-0040-B402-CF5315FD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93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5A7D80-6AF1-0046-A310-1EB96BDB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3535CD-56C8-654E-898F-BF6DA7482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E94AD-D970-4F46-8449-D0E02317B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3EF945-55EC-2746-8555-9007F0FB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95130B-0461-D84B-A0B1-75D8C835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3D0543-22D0-C547-BD52-6EFA69E0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841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27F33-F0DD-F24D-B294-BB8C2539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D8F8DF-51D7-8D4B-AF24-33322DEBA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377D89-7C13-8445-9C92-9B9E4ED57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3F8EF8-A1C4-5A48-8C21-3517DBB56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8FB491-12DA-7C43-B016-2E42B1950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934BA5-6663-4146-9EC5-5FA276E8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CF41B66-FD19-4446-91A0-27807CF1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49052B-98F9-9D48-A56F-9B2797D9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97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DCBF1-BE6C-DF42-AF21-75F5FF56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27955E-A0E1-6248-BAF7-6192764EB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16FB0D-16B4-4B48-991B-4C2D3CF7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BB1EAF-6595-354E-8E20-741435B3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839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6C13268-0845-3846-AC09-5A5ACB90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91049F-0B88-EF40-B1C5-327AE35F8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32EF4-A63B-8548-A8DF-614A46E4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608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C565B-7C80-884E-839D-667C6D726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AD2B4A-76A2-B149-A051-5DADED265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D93C5C-4C06-6643-839E-1BFBD3B50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CAFB1E-A909-8B4A-895C-E89688BF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F4F353-F1B1-D84E-9422-214BF9A7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E2F8F6-CE74-D943-A2DC-962BAC91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105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886F4-22B4-6D47-885A-A87093B81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1BCF54-68EB-044B-83BF-3A5C71C8D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11B1CE-3AFF-0643-BEE1-B1EC470EA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7A7374-B741-CE49-80A8-1E535A8E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26265C-42E4-FE46-A674-E919FDDB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D37573-4EA1-9746-967A-81D65AA18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067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13395-BC95-504C-8064-F020B1FB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F158BE-6A4A-0649-8E71-BB6B69B44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8E313-B846-FC42-A650-D0C86AA59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01B782-6020-684C-8F1B-ED4A7E66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0B8872-0A28-294B-8334-941150B83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90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0E2B97-E551-A547-B061-C7FBEC339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2ADE9A-530E-1847-AE01-AEB39ADEB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674963-7D63-6F43-9BC7-E2C04C999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32CD1B-53F0-C043-90A8-87075BA5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CD4041-FD14-2743-9538-40A0A63E6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558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6983D4A-344B-0D43-BA27-41BC77DB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36B805-EC7A-C441-B6D0-0872965AD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9D66D1-B25F-8647-A1F9-006C77370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4339F-DF0E-CB49-9A48-BB3065B33512}" type="datetimeFigureOut">
              <a:rPr lang="es-CO" smtClean="0"/>
              <a:t>28/08/18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240740-F6AE-D94C-B817-DAF3E0F13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F1E1F1-EA66-314F-A664-500CD6427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D8765-7C2F-F04C-8814-F52D5D5B380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224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55767B9-6EEF-CB45-87C5-8AEEF9FDA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823A2CD-52E7-2940-9E88-7D3A5F9EB0C2}"/>
              </a:ext>
            </a:extLst>
          </p:cNvPr>
          <p:cNvSpPr/>
          <p:nvPr/>
        </p:nvSpPr>
        <p:spPr>
          <a:xfrm>
            <a:off x="3976576" y="4094939"/>
            <a:ext cx="63901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600" b="1" dirty="0">
                <a:solidFill>
                  <a:schemeClr val="bg1"/>
                </a:solidFill>
                <a:latin typeface="Bebas Neue" pitchFamily="2" charset="77"/>
              </a:rPr>
              <a:t>COMPETENCIAS DE LA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C5A1647-4D0E-E142-A1F0-328287B7F137}"/>
              </a:ext>
            </a:extLst>
          </p:cNvPr>
          <p:cNvSpPr/>
          <p:nvPr/>
        </p:nvSpPr>
        <p:spPr>
          <a:xfrm>
            <a:off x="3976576" y="4830138"/>
            <a:ext cx="64639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200" b="1" dirty="0">
                <a:solidFill>
                  <a:schemeClr val="bg1"/>
                </a:solidFill>
                <a:latin typeface="Bebas Neue" pitchFamily="2" charset="77"/>
              </a:rPr>
              <a:t>EDUCACIÓN RELIGIOSA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E78668E-1ACE-7D4E-90DF-0803638D1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16958"/>
            <a:ext cx="2342767" cy="138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 BIEN VENCERÁ. EL SEÑOR DE LOS ANILLOS.mp4">
            <a:hlinkClick r:id="" action="ppaction://media"/>
            <a:extLst>
              <a:ext uri="{FF2B5EF4-FFF2-40B4-BE49-F238E27FC236}">
                <a16:creationId xmlns:a16="http://schemas.microsoft.com/office/drawing/2014/main" id="{7DAE9B16-EE44-6E4B-A6D8-CA675498A3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2910" y="237886"/>
            <a:ext cx="11407140" cy="63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A4C04B9-8069-994F-9B94-8329280D0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D62747F2-FCBE-084F-A205-BA09AAB7407A}"/>
              </a:ext>
            </a:extLst>
          </p:cNvPr>
          <p:cNvSpPr/>
          <p:nvPr/>
        </p:nvSpPr>
        <p:spPr>
          <a:xfrm>
            <a:off x="2241476" y="127591"/>
            <a:ext cx="5288368" cy="1392865"/>
          </a:xfrm>
          <a:prstGeom prst="round2Diag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CC75C6B-2629-B948-A3BD-ABE8E0A70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5061243"/>
            <a:ext cx="2736850" cy="161474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2241476" y="223858"/>
            <a:ext cx="5288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solidFill>
                  <a:srgbClr val="08215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La presencia de la Educación Religiosa contribuye a las siguientes capacidades en los alumnos:</a:t>
            </a:r>
          </a:p>
        </p:txBody>
      </p:sp>
    </p:spTree>
    <p:extLst>
      <p:ext uri="{BB962C8B-B14F-4D97-AF65-F5344CB8AC3E}">
        <p14:creationId xmlns:p14="http://schemas.microsoft.com/office/powerpoint/2010/main" val="13898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A1DFA48-DCAB-8247-BEC0-2E15FEE1F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274454" y="4244140"/>
            <a:ext cx="63582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2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a) Conocer y entender una de las fuentes en donde se origina nuestra cultura: la raíz semita, israelita y cristiana, que ha venido a entrelazarse con la griega y romana para configurar primero a Europa y luego a Occidente.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0BA64EC-3531-F746-982F-0A558743C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1" y="2434856"/>
            <a:ext cx="2739233" cy="161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33314EE-6AA5-B942-8CF4-2BF6D1A5A3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6F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40D5FF-A215-6540-8491-F7B7BF1C54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6362405" y="2620886"/>
            <a:ext cx="5684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b)  Conocer, comprender y apreciar manifestaciones culturales, artísticas, literarias, especialmente marcadas por ese origen.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13E43A7-D07C-3C4A-A216-A06AFD5E4314}"/>
              </a:ext>
            </a:extLst>
          </p:cNvPr>
          <p:cNvSpPr/>
          <p:nvPr/>
        </p:nvSpPr>
        <p:spPr>
          <a:xfrm>
            <a:off x="274454" y="-1"/>
            <a:ext cx="352867" cy="4244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DBE21D-58F6-5942-BB57-3965D9901415}"/>
              </a:ext>
            </a:extLst>
          </p:cNvPr>
          <p:cNvSpPr/>
          <p:nvPr/>
        </p:nvSpPr>
        <p:spPr>
          <a:xfrm>
            <a:off x="274454" y="5305646"/>
            <a:ext cx="352867" cy="155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2BD693-050B-224E-A239-601C4FF7395B}"/>
              </a:ext>
            </a:extLst>
          </p:cNvPr>
          <p:cNvSpPr/>
          <p:nvPr/>
        </p:nvSpPr>
        <p:spPr>
          <a:xfrm>
            <a:off x="274454" y="4364872"/>
            <a:ext cx="352867" cy="611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F3F10E-A7BC-4940-B715-5285C551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842" y="130140"/>
            <a:ext cx="2736850" cy="161474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68A8A40-5F44-1246-ADFF-F8AB67D2E8CC}"/>
              </a:ext>
            </a:extLst>
          </p:cNvPr>
          <p:cNvSpPr/>
          <p:nvPr/>
        </p:nvSpPr>
        <p:spPr>
          <a:xfrm rot="5400000">
            <a:off x="8452052" y="1723308"/>
            <a:ext cx="236907" cy="6742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B29AF5A-F750-3A4B-8516-6CD6F0B68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7" y="876004"/>
            <a:ext cx="6659988" cy="510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3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8A4B533-26A2-8E4D-BC12-DF9FE0D59D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7" r="28617"/>
          <a:stretch/>
        </p:blipFill>
        <p:spPr>
          <a:xfrm>
            <a:off x="-89490" y="3353"/>
            <a:ext cx="6936857" cy="685354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6847367" y="1552892"/>
            <a:ext cx="491871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rgbClr val="2F6FA6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c)  Conocer y entender otras fuentes y tradiciones análogas (Islamismo, religiones de Asia) que han contribuido a moldear otras culturas y sociedades en el mundo actual.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236" y="5498580"/>
            <a:ext cx="2107568" cy="124346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6198781" y="1188320"/>
            <a:ext cx="5762847" cy="4274289"/>
          </a:xfrm>
          <a:prstGeom prst="rect">
            <a:avLst/>
          </a:prstGeom>
          <a:noFill/>
          <a:ln w="76200">
            <a:solidFill>
              <a:srgbClr val="2F6F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43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-2" y="4451498"/>
            <a:ext cx="12192002" cy="2406502"/>
          </a:xfrm>
          <a:prstGeom prst="rect">
            <a:avLst/>
          </a:prstGeom>
          <a:solidFill>
            <a:srgbClr val="2F6FA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236" y="5498580"/>
            <a:ext cx="2107568" cy="12434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1C5D6E1-11C3-B946-AAC2-4B484C9217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545"/>
          <a:stretch/>
        </p:blipFill>
        <p:spPr>
          <a:xfrm>
            <a:off x="-1" y="0"/>
            <a:ext cx="12192001" cy="445149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723471" y="4590639"/>
            <a:ext cx="7133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d)  Examinar lo religioso, en sus distintas formas, como una posibilidad de la condición humana y una realidad social en la cultura de los pueblos.</a:t>
            </a:r>
          </a:p>
        </p:txBody>
      </p:sp>
      <p:sp>
        <p:nvSpPr>
          <p:cNvPr id="5" name="Redondear rectángulo de esquina diagonal 4">
            <a:extLst>
              <a:ext uri="{FF2B5EF4-FFF2-40B4-BE49-F238E27FC236}">
                <a16:creationId xmlns:a16="http://schemas.microsoft.com/office/drawing/2014/main" id="{99B605F7-21B3-9644-9DA5-FF81B72CDB40}"/>
              </a:ext>
            </a:extLst>
          </p:cNvPr>
          <p:cNvSpPr/>
          <p:nvPr/>
        </p:nvSpPr>
        <p:spPr>
          <a:xfrm>
            <a:off x="404037" y="4051006"/>
            <a:ext cx="7772400" cy="2604976"/>
          </a:xfrm>
          <a:prstGeom prst="round2DiagRect">
            <a:avLst/>
          </a:prstGeom>
          <a:noFill/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50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scurso de Charles Chaplin.mp4">
            <a:hlinkClick r:id="" action="ppaction://media"/>
            <a:extLst>
              <a:ext uri="{FF2B5EF4-FFF2-40B4-BE49-F238E27FC236}">
                <a16:creationId xmlns:a16="http://schemas.microsoft.com/office/drawing/2014/main" id="{B0DEA787-C1C3-9141-93F2-8C9BE60973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1550" y="474345"/>
            <a:ext cx="10126980" cy="594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0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6007393" y="3444948"/>
            <a:ext cx="6184607" cy="3413051"/>
          </a:xfrm>
          <a:prstGeom prst="rect">
            <a:avLst/>
          </a:prstGeom>
          <a:solidFill>
            <a:srgbClr val="2F6FA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8" y="458748"/>
            <a:ext cx="3421418" cy="201863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542718" y="4107834"/>
            <a:ext cx="47416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rgbClr val="2F6FA6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e)  Conocer y entender la pluralidad de modos de vivir y practicar la religión en distintas sociedades y momentos de la historia.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27BF8B0-CC96-8949-BEDC-3F754F66A054}"/>
              </a:ext>
            </a:extLst>
          </p:cNvPr>
          <p:cNvSpPr/>
          <p:nvPr/>
        </p:nvSpPr>
        <p:spPr>
          <a:xfrm>
            <a:off x="-74428" y="-85060"/>
            <a:ext cx="6230679" cy="3689497"/>
          </a:xfrm>
          <a:prstGeom prst="rect">
            <a:avLst/>
          </a:prstGeom>
          <a:noFill/>
          <a:ln w="76200">
            <a:solidFill>
              <a:srgbClr val="2F6F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5F9647-710F-5942-AD14-443543C4E4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50" b="4425"/>
          <a:stretch/>
        </p:blipFill>
        <p:spPr>
          <a:xfrm>
            <a:off x="0" y="0"/>
            <a:ext cx="6007393" cy="34449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2C4ECBD-5425-2245-B4E8-ABBFCA4E8A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342"/>
          <a:stretch/>
        </p:blipFill>
        <p:spPr>
          <a:xfrm>
            <a:off x="6007393" y="3444947"/>
            <a:ext cx="6184607" cy="341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8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38620A1-9322-DF47-8A73-2133293FC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5947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7200028" y="3546832"/>
            <a:ext cx="4741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f) Apreciar y desarrollar actitudes de tolerancia religiosa y de respeto a las creencias y prácticas de otros en el seno de una convivencia civil pacífica.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12EE672-9F86-9443-9D12-4B073FF5B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672" y="130140"/>
            <a:ext cx="1978020" cy="116703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D62D247-6043-FB45-81C9-02F908197118}"/>
              </a:ext>
            </a:extLst>
          </p:cNvPr>
          <p:cNvSpPr/>
          <p:nvPr/>
        </p:nvSpPr>
        <p:spPr>
          <a:xfrm>
            <a:off x="6794205" y="3168502"/>
            <a:ext cx="5592725" cy="3434317"/>
          </a:xfrm>
          <a:prstGeom prst="rect">
            <a:avLst/>
          </a:prstGeom>
          <a:noFill/>
          <a:ln w="7620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204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33314EE-6AA5-B942-8CF4-2BF6D1A5A3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6F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40D5FF-A215-6540-8491-F7B7BF1C54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13E43A7-D07C-3C4A-A216-A06AFD5E4314}"/>
              </a:ext>
            </a:extLst>
          </p:cNvPr>
          <p:cNvSpPr/>
          <p:nvPr/>
        </p:nvSpPr>
        <p:spPr>
          <a:xfrm>
            <a:off x="274454" y="-1"/>
            <a:ext cx="352867" cy="4244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DBE21D-58F6-5942-BB57-3965D9901415}"/>
              </a:ext>
            </a:extLst>
          </p:cNvPr>
          <p:cNvSpPr/>
          <p:nvPr/>
        </p:nvSpPr>
        <p:spPr>
          <a:xfrm>
            <a:off x="274454" y="5305646"/>
            <a:ext cx="352867" cy="155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2BD693-050B-224E-A239-601C4FF7395B}"/>
              </a:ext>
            </a:extLst>
          </p:cNvPr>
          <p:cNvSpPr/>
          <p:nvPr/>
        </p:nvSpPr>
        <p:spPr>
          <a:xfrm>
            <a:off x="274454" y="4364872"/>
            <a:ext cx="352867" cy="611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F3F10E-A7BC-4940-B715-5285C551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842" y="130140"/>
            <a:ext cx="2736850" cy="161474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68A8A40-5F44-1246-ADFF-F8AB67D2E8CC}"/>
              </a:ext>
            </a:extLst>
          </p:cNvPr>
          <p:cNvSpPr/>
          <p:nvPr/>
        </p:nvSpPr>
        <p:spPr>
          <a:xfrm rot="5400000">
            <a:off x="8452052" y="1723308"/>
            <a:ext cx="236907" cy="6742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2C8B507-A430-5342-979C-72BB6979F256}"/>
              </a:ext>
            </a:extLst>
          </p:cNvPr>
          <p:cNvSpPr txBox="1"/>
          <p:nvPr/>
        </p:nvSpPr>
        <p:spPr>
          <a:xfrm>
            <a:off x="6696287" y="2122068"/>
            <a:ext cx="4741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g) Examinar la relación del hecho religioso con otros hechos y producciones, de arte, de cultura, sobre todo en la época moderna y postmoderna.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658702-6C67-064C-9B39-2B460FE31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19093" y="-1"/>
            <a:ext cx="4423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3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F3029892-25EC-A54F-8867-8209C9347B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B7039AB-C79D-864C-9E1C-C99C8A0E65AD}"/>
              </a:ext>
            </a:extLst>
          </p:cNvPr>
          <p:cNvSpPr/>
          <p:nvPr/>
        </p:nvSpPr>
        <p:spPr>
          <a:xfrm>
            <a:off x="4731488" y="0"/>
            <a:ext cx="7460512" cy="6858000"/>
          </a:xfrm>
          <a:prstGeom prst="rect">
            <a:avLst/>
          </a:prstGeom>
          <a:solidFill>
            <a:srgbClr val="2F6F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748F264-279D-E043-910D-06F037E47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381" y="348881"/>
            <a:ext cx="9249607" cy="616023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0170189-CD58-5F49-8D89-9FDDD4B85AA0}"/>
              </a:ext>
            </a:extLst>
          </p:cNvPr>
          <p:cNvSpPr/>
          <p:nvPr/>
        </p:nvSpPr>
        <p:spPr>
          <a:xfrm>
            <a:off x="0" y="4221126"/>
            <a:ext cx="7368363" cy="2062716"/>
          </a:xfrm>
          <a:prstGeom prst="rect">
            <a:avLst/>
          </a:prstGeom>
          <a:solidFill>
            <a:srgbClr val="08215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372367" y="4344543"/>
            <a:ext cx="66236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h) Entender y analizar la secularización de la sociedad occidental moderna y el actual pluralismo ideológico, de creencias y valores.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2F4BC2-4C71-6E46-9D57-410415CA9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79" y="2565557"/>
            <a:ext cx="2424223" cy="143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7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EAFF81A-EB1E-B548-A17A-C937D3BA78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1" r="20285"/>
          <a:stretch/>
        </p:blipFill>
        <p:spPr>
          <a:xfrm>
            <a:off x="5238307" y="0"/>
            <a:ext cx="6953693" cy="694668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402128" y="1914203"/>
            <a:ext cx="46954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rgbClr val="2F6FA6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i) Conocer y respetar las posiciones básicas que en Occidente están debajo de rúbricas de pensamiento tan amplias como “agnosticismo” y “ateísmo”.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22" y="5610077"/>
            <a:ext cx="2107568" cy="124346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244548" y="1331331"/>
            <a:ext cx="5762847" cy="4274289"/>
          </a:xfrm>
          <a:prstGeom prst="rect">
            <a:avLst/>
          </a:prstGeom>
          <a:noFill/>
          <a:ln w="76200">
            <a:solidFill>
              <a:srgbClr val="2F6F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693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O TODO ES LO QUE PARECE.mp4">
            <a:hlinkClick r:id="" action="ppaction://media"/>
            <a:extLst>
              <a:ext uri="{FF2B5EF4-FFF2-40B4-BE49-F238E27FC236}">
                <a16:creationId xmlns:a16="http://schemas.microsoft.com/office/drawing/2014/main" id="{FE18FAFE-951D-9C43-93A9-411D2CD5C7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620" y="251460"/>
            <a:ext cx="11384280" cy="627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-2" y="4451498"/>
            <a:ext cx="12192002" cy="2406502"/>
          </a:xfrm>
          <a:prstGeom prst="rect">
            <a:avLst/>
          </a:prstGeom>
          <a:solidFill>
            <a:srgbClr val="2F6FA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606E26-1FF7-BB49-B0DF-4BD00E4C1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209" r="1094"/>
          <a:stretch/>
        </p:blipFill>
        <p:spPr>
          <a:xfrm>
            <a:off x="1" y="-1"/>
            <a:ext cx="12192000" cy="497503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0688" y="5348722"/>
            <a:ext cx="2107568" cy="12434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638412" y="5055555"/>
            <a:ext cx="7431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j) Identificar y reconocer algunas características comunes de lo que suele entenderse por &lt;&lt;Religión&gt;&gt; o religiones.</a:t>
            </a:r>
          </a:p>
        </p:txBody>
      </p:sp>
      <p:sp>
        <p:nvSpPr>
          <p:cNvPr id="5" name="Redondear rectángulo de esquina diagonal 4">
            <a:extLst>
              <a:ext uri="{FF2B5EF4-FFF2-40B4-BE49-F238E27FC236}">
                <a16:creationId xmlns:a16="http://schemas.microsoft.com/office/drawing/2014/main" id="{99B605F7-21B3-9644-9DA5-FF81B72CDB40}"/>
              </a:ext>
            </a:extLst>
          </p:cNvPr>
          <p:cNvSpPr/>
          <p:nvPr/>
        </p:nvSpPr>
        <p:spPr>
          <a:xfrm>
            <a:off x="404037" y="4603898"/>
            <a:ext cx="7868093" cy="1988290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672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88" y="4267323"/>
            <a:ext cx="3421418" cy="201863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6484088" y="383644"/>
            <a:ext cx="5380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2F6FA6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k) Disponer de criterios para valorar y juzgar distintas manifestaciones religiosas, enjuiciarlas bajo diversos aspectos, como son: pretensiones veritativas, racionalidad, moralidad, humanismo, funciones sociales y políticas de las religiones.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27BF8B0-CC96-8949-BEDC-3F754F66A054}"/>
              </a:ext>
            </a:extLst>
          </p:cNvPr>
          <p:cNvSpPr/>
          <p:nvPr/>
        </p:nvSpPr>
        <p:spPr>
          <a:xfrm>
            <a:off x="-74428" y="-85060"/>
            <a:ext cx="6230679" cy="3689497"/>
          </a:xfrm>
          <a:prstGeom prst="rect">
            <a:avLst/>
          </a:prstGeom>
          <a:noFill/>
          <a:ln w="76200">
            <a:solidFill>
              <a:srgbClr val="2F6F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5F9647-710F-5942-AD14-443543C4E4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50" b="4425"/>
          <a:stretch/>
        </p:blipFill>
        <p:spPr>
          <a:xfrm>
            <a:off x="0" y="0"/>
            <a:ext cx="6007393" cy="344494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4459D60-8DC4-BB49-9A39-9005AFFD30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056" b="13249"/>
          <a:stretch/>
        </p:blipFill>
        <p:spPr>
          <a:xfrm>
            <a:off x="18406" y="-1"/>
            <a:ext cx="5988987" cy="344494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17A330A-2EFF-364D-BFC9-9BA0A21B09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38"/>
          <a:stretch/>
        </p:blipFill>
        <p:spPr>
          <a:xfrm>
            <a:off x="6025799" y="3476844"/>
            <a:ext cx="6166201" cy="338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0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0B99FCF-5568-4741-AA3A-231333DAA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32560" y="0"/>
            <a:ext cx="44656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08215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l) Conocer distintos modos de </a:t>
            </a:r>
            <a:r>
              <a:rPr lang="es-CO" sz="2400" b="1">
                <a:solidFill>
                  <a:srgbClr val="08215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acercamiento cognoscitivo </a:t>
            </a:r>
            <a:r>
              <a:rPr lang="es-CO" sz="2400" b="1" dirty="0">
                <a:solidFill>
                  <a:srgbClr val="08215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 los hechos religiosos: modos de estudio y también de investigación propiamente tal, de ciencia.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12EE672-9F86-9443-9D12-4B073FF5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980" y="5552745"/>
            <a:ext cx="1978020" cy="116703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D62D247-6043-FB45-81C9-02F908197118}"/>
              </a:ext>
            </a:extLst>
          </p:cNvPr>
          <p:cNvSpPr/>
          <p:nvPr/>
        </p:nvSpPr>
        <p:spPr>
          <a:xfrm>
            <a:off x="0" y="0"/>
            <a:ext cx="4743449" cy="2538523"/>
          </a:xfrm>
          <a:prstGeom prst="rect">
            <a:avLst/>
          </a:prstGeom>
          <a:noFill/>
          <a:ln w="76200">
            <a:solidFill>
              <a:srgbClr val="08215E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41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236" y="5498580"/>
            <a:ext cx="2107568" cy="12434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E44A37B-4F15-444C-914B-DD77F3412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463" y="0"/>
            <a:ext cx="6858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7042910" y="1782395"/>
            <a:ext cx="47804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600" b="1" dirty="0">
                <a:solidFill>
                  <a:srgbClr val="2F6FA6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m) Conocer lo básico de algunas doctrinas religiosas, en particular, de la teología cristiana (o a la del grupo social a que se pertenece), pero también de las teorías, filosóficas o científicas, acerca de la religión.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6198781" y="1188320"/>
            <a:ext cx="5762847" cy="4274289"/>
          </a:xfrm>
          <a:prstGeom prst="rect">
            <a:avLst/>
          </a:prstGeom>
          <a:noFill/>
          <a:ln w="76200">
            <a:solidFill>
              <a:srgbClr val="2F6F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665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F3029892-25EC-A54F-8867-8209C9347B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B7039AB-C79D-864C-9E1C-C99C8A0E65AD}"/>
              </a:ext>
            </a:extLst>
          </p:cNvPr>
          <p:cNvSpPr/>
          <p:nvPr/>
        </p:nvSpPr>
        <p:spPr>
          <a:xfrm>
            <a:off x="4731488" y="0"/>
            <a:ext cx="7460512" cy="6858000"/>
          </a:xfrm>
          <a:prstGeom prst="rect">
            <a:avLst/>
          </a:prstGeom>
          <a:solidFill>
            <a:srgbClr val="2F6F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E37963-39B7-0B4A-B9AD-B57A1B09D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40"/>
          <a:stretch/>
        </p:blipFill>
        <p:spPr>
          <a:xfrm flipH="1">
            <a:off x="2575801" y="235540"/>
            <a:ext cx="9417871" cy="648376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0170189-CD58-5F49-8D89-9FDDD4B85AA0}"/>
              </a:ext>
            </a:extLst>
          </p:cNvPr>
          <p:cNvSpPr/>
          <p:nvPr/>
        </p:nvSpPr>
        <p:spPr>
          <a:xfrm>
            <a:off x="0" y="4221126"/>
            <a:ext cx="7368363" cy="2062716"/>
          </a:xfrm>
          <a:prstGeom prst="rect">
            <a:avLst/>
          </a:prstGeom>
          <a:solidFill>
            <a:srgbClr val="08215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372367" y="4282988"/>
            <a:ext cx="662362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6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n) Disponer de criterios fundamentados y ser capaz de razonar sobre la relación de las religiones y de sus creencias con la moral, la filosofía, el arte, la ciencia, el folclore y las costumbres.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2F4BC2-4C71-6E46-9D57-410415CA9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79" y="2565557"/>
            <a:ext cx="2424223" cy="143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2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00992AF-3897-644C-8D5B-1126C9F83E0E}"/>
              </a:ext>
            </a:extLst>
          </p:cNvPr>
          <p:cNvSpPr/>
          <p:nvPr/>
        </p:nvSpPr>
        <p:spPr>
          <a:xfrm>
            <a:off x="-2" y="4093535"/>
            <a:ext cx="12192002" cy="2764465"/>
          </a:xfrm>
          <a:prstGeom prst="rect">
            <a:avLst/>
          </a:prstGeom>
          <a:solidFill>
            <a:srgbClr val="2F6FA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98302EC-C88B-0642-83F6-52590BEC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9BFDA0-0070-A549-89FD-D1CE1B242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185"/>
          <a:stretch/>
        </p:blipFill>
        <p:spPr>
          <a:xfrm>
            <a:off x="-3" y="0"/>
            <a:ext cx="12201131" cy="409353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2C1BEE-5B64-A842-B686-E541E55C2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0688" y="5348722"/>
            <a:ext cx="2107568" cy="12434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6797D-66F1-344B-AE29-93D13B15E23C}"/>
              </a:ext>
            </a:extLst>
          </p:cNvPr>
          <p:cNvSpPr txBox="1"/>
          <p:nvPr/>
        </p:nvSpPr>
        <p:spPr>
          <a:xfrm>
            <a:off x="526540" y="4420371"/>
            <a:ext cx="83035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600" b="1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La finalidad, en suma, es educativa y no religiosa. El hecho religioso puede entrar en la escuela con esa finalidad porque es un hecho humano y porque entra en ella bajo ese título, como “Humana religio”. Bajo esa luz, es un hecho que “da que pensar”, da que educar.</a:t>
            </a:r>
          </a:p>
        </p:txBody>
      </p:sp>
      <p:sp>
        <p:nvSpPr>
          <p:cNvPr id="5" name="Redondear rectángulo de esquina diagonal 4">
            <a:extLst>
              <a:ext uri="{FF2B5EF4-FFF2-40B4-BE49-F238E27FC236}">
                <a16:creationId xmlns:a16="http://schemas.microsoft.com/office/drawing/2014/main" id="{99B605F7-21B3-9644-9DA5-FF81B72CDB40}"/>
              </a:ext>
            </a:extLst>
          </p:cNvPr>
          <p:cNvSpPr/>
          <p:nvPr/>
        </p:nvSpPr>
        <p:spPr>
          <a:xfrm>
            <a:off x="404037" y="4295553"/>
            <a:ext cx="8548577" cy="2342519"/>
          </a:xfrm>
          <a:prstGeom prst="round2DiagRect">
            <a:avLst>
              <a:gd name="adj1" fmla="val 16667"/>
              <a:gd name="adj2" fmla="val 0"/>
            </a:avLst>
          </a:prstGeom>
          <a:noFill/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972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33314EE-6AA5-B942-8CF4-2BF6D1A5A3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6F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40D5FF-A215-6540-8491-F7B7BF1C54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13E43A7-D07C-3C4A-A216-A06AFD5E4314}"/>
              </a:ext>
            </a:extLst>
          </p:cNvPr>
          <p:cNvSpPr/>
          <p:nvPr/>
        </p:nvSpPr>
        <p:spPr>
          <a:xfrm>
            <a:off x="274454" y="-1"/>
            <a:ext cx="352867" cy="4244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DBE21D-58F6-5942-BB57-3965D9901415}"/>
              </a:ext>
            </a:extLst>
          </p:cNvPr>
          <p:cNvSpPr/>
          <p:nvPr/>
        </p:nvSpPr>
        <p:spPr>
          <a:xfrm>
            <a:off x="274454" y="5305646"/>
            <a:ext cx="352867" cy="155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2BD693-050B-224E-A239-601C4FF7395B}"/>
              </a:ext>
            </a:extLst>
          </p:cNvPr>
          <p:cNvSpPr/>
          <p:nvPr/>
        </p:nvSpPr>
        <p:spPr>
          <a:xfrm>
            <a:off x="274454" y="4364872"/>
            <a:ext cx="352867" cy="611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F3F10E-A7BC-4940-B715-5285C551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842" y="130140"/>
            <a:ext cx="2736850" cy="161474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68A8A40-5F44-1246-ADFF-F8AB67D2E8CC}"/>
              </a:ext>
            </a:extLst>
          </p:cNvPr>
          <p:cNvSpPr/>
          <p:nvPr/>
        </p:nvSpPr>
        <p:spPr>
          <a:xfrm rot="5400000">
            <a:off x="8479428" y="2157303"/>
            <a:ext cx="236907" cy="6742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D380FC-E81A-E546-BFF7-909073C44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3095" y="355599"/>
            <a:ext cx="9753600" cy="65024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6462ADA-6037-7F4D-B573-03F21F9F0200}"/>
              </a:ext>
            </a:extLst>
          </p:cNvPr>
          <p:cNvSpPr txBox="1"/>
          <p:nvPr/>
        </p:nvSpPr>
        <p:spPr>
          <a:xfrm>
            <a:off x="6172200" y="2151933"/>
            <a:ext cx="58013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elaborado por:</a:t>
            </a:r>
          </a:p>
          <a:p>
            <a:pPr algn="r"/>
            <a:r>
              <a:rPr lang="es-CO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  <a:b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de Educación Católica</a:t>
            </a:r>
            <a:b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  secretariogeneral@ciec.edu.co</a:t>
            </a:r>
            <a:b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pPr algn="r"/>
            <a:endParaRPr lang="es-CO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839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511</Words>
  <Application>Microsoft Macintosh PowerPoint</Application>
  <PresentationFormat>Panorámica</PresentationFormat>
  <Paragraphs>20</Paragraphs>
  <Slides>21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Bebas Neue</vt:lpstr>
      <vt:lpstr>Calibri</vt:lpstr>
      <vt:lpstr>Calibri Light</vt:lpstr>
      <vt:lpstr>Candara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SecretariaGeneral CIEC</dc:creator>
  <cp:lastModifiedBy>Oscar A. Pérez Sayago</cp:lastModifiedBy>
  <cp:revision>20</cp:revision>
  <dcterms:created xsi:type="dcterms:W3CDTF">2018-08-10T14:25:41Z</dcterms:created>
  <dcterms:modified xsi:type="dcterms:W3CDTF">2018-08-28T12:28:13Z</dcterms:modified>
</cp:coreProperties>
</file>