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81" r:id="rId5"/>
    <p:sldId id="280" r:id="rId6"/>
    <p:sldId id="283" r:id="rId7"/>
    <p:sldId id="284" r:id="rId8"/>
    <p:sldId id="286" r:id="rId9"/>
    <p:sldId id="287" r:id="rId10"/>
    <p:sldId id="288" r:id="rId11"/>
    <p:sldId id="270" r:id="rId12"/>
    <p:sldId id="290" r:id="rId13"/>
    <p:sldId id="289" r:id="rId1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83B"/>
    <a:srgbClr val="000000"/>
    <a:srgbClr val="4472C4"/>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53"/>
    <p:restoredTop sz="92718"/>
  </p:normalViewPr>
  <p:slideViewPr>
    <p:cSldViewPr snapToGrid="0" snapToObjects="1">
      <p:cViewPr varScale="1">
        <p:scale>
          <a:sx n="74" d="100"/>
          <a:sy n="74" d="100"/>
        </p:scale>
        <p:origin x="176"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5B7-505F-A549-AD07-8E62223A0E5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C88D2D5B-194D-964F-AB7D-776DA3C31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EFE9AEFE-A0A1-D843-A70E-A743040ADFB2}"/>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5" name="Marcador de pie de página 4">
            <a:extLst>
              <a:ext uri="{FF2B5EF4-FFF2-40B4-BE49-F238E27FC236}">
                <a16:creationId xmlns:a16="http://schemas.microsoft.com/office/drawing/2014/main" id="{6B3C45A7-5A7A-A84D-BBB8-285A320CF8A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2014FE0-84D0-AA49-B7FF-C59533F4D959}"/>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1242803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50ACE-1120-D149-B295-8454FCAC05F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1BBE055-F672-A546-B972-6A6611653FC1}"/>
              </a:ext>
            </a:extLst>
          </p:cNvPr>
          <p:cNvSpPr>
            <a:spLocks noGrp="1"/>
          </p:cNvSpPr>
          <p:nvPr>
            <p:ph idx="1"/>
          </p:nvPr>
        </p:nvSpPr>
        <p:spPr/>
        <p:txBody>
          <a:bodyPr/>
          <a:lstStyle/>
          <a:p>
            <a:r>
              <a:rPr lang="es-ES"/>
              <a:t>Editar los estilos de texto del patrón
Segundo nivel
Tercer nivel
Cuarto nivel
Quinto nivel</a:t>
            </a:r>
            <a:endParaRPr lang="es-CO"/>
          </a:p>
        </p:txBody>
      </p:sp>
      <p:sp>
        <p:nvSpPr>
          <p:cNvPr id="4" name="Marcador de fecha 3">
            <a:extLst>
              <a:ext uri="{FF2B5EF4-FFF2-40B4-BE49-F238E27FC236}">
                <a16:creationId xmlns:a16="http://schemas.microsoft.com/office/drawing/2014/main" id="{CA4A1135-F435-9B40-A584-FB29CA3A83AC}"/>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5" name="Marcador de pie de página 4">
            <a:extLst>
              <a:ext uri="{FF2B5EF4-FFF2-40B4-BE49-F238E27FC236}">
                <a16:creationId xmlns:a16="http://schemas.microsoft.com/office/drawing/2014/main" id="{FB884ABA-202D-3B41-8128-C8CE0B43A94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6608EED-E988-6C41-B5A5-F4C73F24BFFF}"/>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3960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1FB8F8-9ED0-764F-8ED5-D62C4FB9F4A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C3BA07F-5E4C-AB4E-A84E-72CB0EA402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endParaRPr lang="es-CO"/>
          </a:p>
        </p:txBody>
      </p:sp>
      <p:sp>
        <p:nvSpPr>
          <p:cNvPr id="4" name="Marcador de fecha 3">
            <a:extLst>
              <a:ext uri="{FF2B5EF4-FFF2-40B4-BE49-F238E27FC236}">
                <a16:creationId xmlns:a16="http://schemas.microsoft.com/office/drawing/2014/main" id="{EF3E6386-9FBC-BF49-BF9E-06A04717FA2D}"/>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5" name="Marcador de pie de página 4">
            <a:extLst>
              <a:ext uri="{FF2B5EF4-FFF2-40B4-BE49-F238E27FC236}">
                <a16:creationId xmlns:a16="http://schemas.microsoft.com/office/drawing/2014/main" id="{953A9E6C-4A11-364C-81E8-DE7F63CD412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D80B688-FA71-D945-BC1C-5712AA560A12}"/>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11777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4893CC-1662-9F4B-8A96-74D4056F6D6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739BBF80-0C2B-974C-A5F2-B5043CDE12DB}"/>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CO"/>
          </a:p>
        </p:txBody>
      </p:sp>
      <p:sp>
        <p:nvSpPr>
          <p:cNvPr id="4" name="Marcador de contenido 3">
            <a:extLst>
              <a:ext uri="{FF2B5EF4-FFF2-40B4-BE49-F238E27FC236}">
                <a16:creationId xmlns:a16="http://schemas.microsoft.com/office/drawing/2014/main" id="{42942AA9-890F-AB48-A88C-B7EFBAB1FA84}"/>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CO"/>
          </a:p>
        </p:txBody>
      </p:sp>
      <p:sp>
        <p:nvSpPr>
          <p:cNvPr id="5" name="Marcador de fecha 4">
            <a:extLst>
              <a:ext uri="{FF2B5EF4-FFF2-40B4-BE49-F238E27FC236}">
                <a16:creationId xmlns:a16="http://schemas.microsoft.com/office/drawing/2014/main" id="{73D4387E-44E1-204B-BF6C-DBEB5548157E}"/>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6" name="Marcador de pie de página 5">
            <a:extLst>
              <a:ext uri="{FF2B5EF4-FFF2-40B4-BE49-F238E27FC236}">
                <a16:creationId xmlns:a16="http://schemas.microsoft.com/office/drawing/2014/main" id="{6DB3ADAB-0FCE-BA48-85E0-371452FEC63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E2F5F15-5387-BC4F-87E2-E3D157D5FEA2}"/>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384050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5546BF-B760-1D4F-B4FA-80DADC4F616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0CCF27D-89E9-8F46-888A-7402B35058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CO"/>
          </a:p>
        </p:txBody>
      </p:sp>
      <p:sp>
        <p:nvSpPr>
          <p:cNvPr id="4" name="Marcador de contenido 3">
            <a:extLst>
              <a:ext uri="{FF2B5EF4-FFF2-40B4-BE49-F238E27FC236}">
                <a16:creationId xmlns:a16="http://schemas.microsoft.com/office/drawing/2014/main" id="{AFEADFC9-E622-8046-8110-669E6377801A}"/>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CO"/>
          </a:p>
        </p:txBody>
      </p:sp>
      <p:sp>
        <p:nvSpPr>
          <p:cNvPr id="5" name="Marcador de texto 4">
            <a:extLst>
              <a:ext uri="{FF2B5EF4-FFF2-40B4-BE49-F238E27FC236}">
                <a16:creationId xmlns:a16="http://schemas.microsoft.com/office/drawing/2014/main" id="{6F737E80-5B06-434A-8C4B-EDEFA789D1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CO"/>
          </a:p>
        </p:txBody>
      </p:sp>
      <p:sp>
        <p:nvSpPr>
          <p:cNvPr id="6" name="Marcador de contenido 5">
            <a:extLst>
              <a:ext uri="{FF2B5EF4-FFF2-40B4-BE49-F238E27FC236}">
                <a16:creationId xmlns:a16="http://schemas.microsoft.com/office/drawing/2014/main" id="{44725D8C-4E07-2445-9ECD-A04F99908F11}"/>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CO"/>
          </a:p>
        </p:txBody>
      </p:sp>
      <p:sp>
        <p:nvSpPr>
          <p:cNvPr id="7" name="Marcador de fecha 6">
            <a:extLst>
              <a:ext uri="{FF2B5EF4-FFF2-40B4-BE49-F238E27FC236}">
                <a16:creationId xmlns:a16="http://schemas.microsoft.com/office/drawing/2014/main" id="{A23F54BA-A052-3748-8A46-317CEEB30C29}"/>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8" name="Marcador de pie de página 7">
            <a:extLst>
              <a:ext uri="{FF2B5EF4-FFF2-40B4-BE49-F238E27FC236}">
                <a16:creationId xmlns:a16="http://schemas.microsoft.com/office/drawing/2014/main" id="{0DA9AFE8-FCDC-7048-AAD7-831A3C30822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57993DB5-D2E2-E849-A27F-D37B4DB3EFCC}"/>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391692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C11D62-FAAE-0246-8797-F6F1AA6FE3A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93A247D7-FE5E-704E-8841-0583634D62FC}"/>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4" name="Marcador de pie de página 3">
            <a:extLst>
              <a:ext uri="{FF2B5EF4-FFF2-40B4-BE49-F238E27FC236}">
                <a16:creationId xmlns:a16="http://schemas.microsoft.com/office/drawing/2014/main" id="{29E0C33D-3122-F540-B683-2DEE188376B8}"/>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DAA9C809-9520-9E43-9470-0624D683A80B}"/>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3011297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45FDE8D-39DD-5A4B-8C71-FABCCCC5BEFA}"/>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3" name="Marcador de pie de página 2">
            <a:extLst>
              <a:ext uri="{FF2B5EF4-FFF2-40B4-BE49-F238E27FC236}">
                <a16:creationId xmlns:a16="http://schemas.microsoft.com/office/drawing/2014/main" id="{3A348533-9462-4B46-B6B7-8438AF074CB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DEDBCE8A-8644-6140-8C96-B91D551B0109}"/>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61261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E02D7D-584E-7542-839A-C65EB47BC5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3E298FA-501F-1943-9604-15C9EF503B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CO"/>
          </a:p>
        </p:txBody>
      </p:sp>
      <p:sp>
        <p:nvSpPr>
          <p:cNvPr id="4" name="Marcador de texto 3">
            <a:extLst>
              <a:ext uri="{FF2B5EF4-FFF2-40B4-BE49-F238E27FC236}">
                <a16:creationId xmlns:a16="http://schemas.microsoft.com/office/drawing/2014/main" id="{196C2B5E-7C21-D746-89B8-E25C83BB72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CO"/>
          </a:p>
        </p:txBody>
      </p:sp>
      <p:sp>
        <p:nvSpPr>
          <p:cNvPr id="5" name="Marcador de fecha 4">
            <a:extLst>
              <a:ext uri="{FF2B5EF4-FFF2-40B4-BE49-F238E27FC236}">
                <a16:creationId xmlns:a16="http://schemas.microsoft.com/office/drawing/2014/main" id="{AC6BF3E5-5272-D840-B0A1-F6D37A5CBA4E}"/>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6" name="Marcador de pie de página 5">
            <a:extLst>
              <a:ext uri="{FF2B5EF4-FFF2-40B4-BE49-F238E27FC236}">
                <a16:creationId xmlns:a16="http://schemas.microsoft.com/office/drawing/2014/main" id="{F3913AD3-0228-E24D-AB85-6C06B020BE1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0D27FB9-848A-0440-B1CA-6E0295BAA0A0}"/>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547527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853DA-9149-ED4A-9A8A-943F9BE2682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A33656E5-207A-8143-8AD4-C049E7559E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A0BC456-5750-E845-8E6F-9FC309531E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CO"/>
          </a:p>
        </p:txBody>
      </p:sp>
      <p:sp>
        <p:nvSpPr>
          <p:cNvPr id="5" name="Marcador de fecha 4">
            <a:extLst>
              <a:ext uri="{FF2B5EF4-FFF2-40B4-BE49-F238E27FC236}">
                <a16:creationId xmlns:a16="http://schemas.microsoft.com/office/drawing/2014/main" id="{80E7F37B-88AB-4540-BDFB-F5877B6E90A0}"/>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6" name="Marcador de pie de página 5">
            <a:extLst>
              <a:ext uri="{FF2B5EF4-FFF2-40B4-BE49-F238E27FC236}">
                <a16:creationId xmlns:a16="http://schemas.microsoft.com/office/drawing/2014/main" id="{86098AAA-15DC-2741-B7C8-7921279B27F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CBB0054-F93C-E54D-8398-525DE5F9363E}"/>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123476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8D59B0-E4B3-8447-9C3E-C63DD89E3CB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A310037-02F3-D74E-950D-9E3643E7F861}"/>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CO"/>
          </a:p>
        </p:txBody>
      </p:sp>
      <p:sp>
        <p:nvSpPr>
          <p:cNvPr id="4" name="Marcador de fecha 3">
            <a:extLst>
              <a:ext uri="{FF2B5EF4-FFF2-40B4-BE49-F238E27FC236}">
                <a16:creationId xmlns:a16="http://schemas.microsoft.com/office/drawing/2014/main" id="{25679E85-6AA8-2842-AF39-A125FA87D676}"/>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5" name="Marcador de pie de página 4">
            <a:extLst>
              <a:ext uri="{FF2B5EF4-FFF2-40B4-BE49-F238E27FC236}">
                <a16:creationId xmlns:a16="http://schemas.microsoft.com/office/drawing/2014/main" id="{7025E957-A7B8-6241-AE67-A80CA260BFF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9A6FB96-EEDF-2044-A7EB-CF74D7AD260D}"/>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116491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BEB89A2-3829-9646-A681-FB119706D06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BEE66D7-65AC-784F-99BA-893339547582}"/>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CO"/>
          </a:p>
        </p:txBody>
      </p:sp>
      <p:sp>
        <p:nvSpPr>
          <p:cNvPr id="4" name="Marcador de fecha 3">
            <a:extLst>
              <a:ext uri="{FF2B5EF4-FFF2-40B4-BE49-F238E27FC236}">
                <a16:creationId xmlns:a16="http://schemas.microsoft.com/office/drawing/2014/main" id="{6729C5CD-529C-B147-AE86-18CCDC34FF38}"/>
              </a:ext>
            </a:extLst>
          </p:cNvPr>
          <p:cNvSpPr>
            <a:spLocks noGrp="1"/>
          </p:cNvSpPr>
          <p:nvPr>
            <p:ph type="dt" sz="half" idx="10"/>
          </p:nvPr>
        </p:nvSpPr>
        <p:spPr/>
        <p:txBody>
          <a:bodyPr/>
          <a:lstStyle/>
          <a:p>
            <a:fld id="{81C17CFD-FD73-2548-B4EF-D6ED0415AD2A}" type="datetimeFigureOut">
              <a:rPr lang="es-CO" smtClean="0"/>
              <a:t>11/02/19</a:t>
            </a:fld>
            <a:endParaRPr lang="es-CO"/>
          </a:p>
        </p:txBody>
      </p:sp>
      <p:sp>
        <p:nvSpPr>
          <p:cNvPr id="5" name="Marcador de pie de página 4">
            <a:extLst>
              <a:ext uri="{FF2B5EF4-FFF2-40B4-BE49-F238E27FC236}">
                <a16:creationId xmlns:a16="http://schemas.microsoft.com/office/drawing/2014/main" id="{B05E2BA9-0D25-C947-8A59-841A8B4C59E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AD78BF0-86E5-FE43-BE97-8DB7ED8DC0C8}"/>
              </a:ext>
            </a:extLst>
          </p:cNvPr>
          <p:cNvSpPr>
            <a:spLocks noGrp="1"/>
          </p:cNvSpPr>
          <p:nvPr>
            <p:ph type="sldNum" sz="quarter" idx="12"/>
          </p:nvPr>
        </p:nvSpPr>
        <p:spPr/>
        <p:txBody>
          <a:bodyPr/>
          <a:lstStyle/>
          <a:p>
            <a:fld id="{77DB4F6A-ED93-FB47-A2DF-C3D88F66C075}" type="slidenum">
              <a:rPr lang="es-CO" smtClean="0"/>
              <a:t>‹Nº›</a:t>
            </a:fld>
            <a:endParaRPr lang="es-CO"/>
          </a:p>
        </p:txBody>
      </p:sp>
    </p:spTree>
    <p:extLst>
      <p:ext uri="{BB962C8B-B14F-4D97-AF65-F5344CB8AC3E}">
        <p14:creationId xmlns:p14="http://schemas.microsoft.com/office/powerpoint/2010/main" val="397829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220D42-15DB-9844-AFCA-C924F80E8D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EC5F618-D01A-CD43-B494-4DC405657E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CO"/>
          </a:p>
        </p:txBody>
      </p:sp>
      <p:sp>
        <p:nvSpPr>
          <p:cNvPr id="4" name="Marcador de fecha 3">
            <a:extLst>
              <a:ext uri="{FF2B5EF4-FFF2-40B4-BE49-F238E27FC236}">
                <a16:creationId xmlns:a16="http://schemas.microsoft.com/office/drawing/2014/main" id="{1B473912-538A-654B-A67B-368FB10653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17CFD-FD73-2548-B4EF-D6ED0415AD2A}" type="datetimeFigureOut">
              <a:rPr lang="es-CO" smtClean="0"/>
              <a:t>11/02/19</a:t>
            </a:fld>
            <a:endParaRPr lang="es-CO"/>
          </a:p>
        </p:txBody>
      </p:sp>
      <p:sp>
        <p:nvSpPr>
          <p:cNvPr id="5" name="Marcador de pie de página 4">
            <a:extLst>
              <a:ext uri="{FF2B5EF4-FFF2-40B4-BE49-F238E27FC236}">
                <a16:creationId xmlns:a16="http://schemas.microsoft.com/office/drawing/2014/main" id="{DEC4418E-BEE5-0748-8904-A99CC89BEF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801DE005-ED39-BE48-9DD0-A2E7B9783F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DB4F6A-ED93-FB47-A2DF-C3D88F66C075}" type="slidenum">
              <a:rPr lang="es-CO" smtClean="0"/>
              <a:t>‹Nº›</a:t>
            </a:fld>
            <a:endParaRPr lang="es-CO"/>
          </a:p>
        </p:txBody>
      </p:sp>
    </p:spTree>
    <p:extLst>
      <p:ext uri="{BB962C8B-B14F-4D97-AF65-F5344CB8AC3E}">
        <p14:creationId xmlns:p14="http://schemas.microsoft.com/office/powerpoint/2010/main" val="1199071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0.tif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6.tif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AEE5943-FB87-9F4D-8227-2203849B12A4}"/>
              </a:ext>
            </a:extLst>
          </p:cNvPr>
          <p:cNvPicPr>
            <a:picLocks noChangeAspect="1"/>
          </p:cNvPicPr>
          <p:nvPr/>
        </p:nvPicPr>
        <p:blipFill>
          <a:blip r:embed="rId2"/>
          <a:stretch>
            <a:fillRect/>
          </a:stretch>
        </p:blipFill>
        <p:spPr>
          <a:xfrm>
            <a:off x="0" y="0"/>
            <a:ext cx="12192000" cy="6858000"/>
          </a:xfrm>
          <a:prstGeom prst="rect">
            <a:avLst/>
          </a:prstGeom>
        </p:spPr>
      </p:pic>
      <p:pic>
        <p:nvPicPr>
          <p:cNvPr id="3" name="Imagen 2">
            <a:extLst>
              <a:ext uri="{FF2B5EF4-FFF2-40B4-BE49-F238E27FC236}">
                <a16:creationId xmlns:a16="http://schemas.microsoft.com/office/drawing/2014/main" id="{998450DC-0BB5-2046-B67A-6A2C535193C9}"/>
              </a:ext>
            </a:extLst>
          </p:cNvPr>
          <p:cNvPicPr>
            <a:picLocks noChangeAspect="1"/>
          </p:cNvPicPr>
          <p:nvPr/>
        </p:nvPicPr>
        <p:blipFill>
          <a:blip r:embed="rId3"/>
          <a:stretch>
            <a:fillRect/>
          </a:stretch>
        </p:blipFill>
        <p:spPr>
          <a:xfrm>
            <a:off x="222960" y="5258728"/>
            <a:ext cx="2710630" cy="1599272"/>
          </a:xfrm>
          <a:prstGeom prst="rect">
            <a:avLst/>
          </a:prstGeom>
        </p:spPr>
      </p:pic>
    </p:spTree>
    <p:extLst>
      <p:ext uri="{BB962C8B-B14F-4D97-AF65-F5344CB8AC3E}">
        <p14:creationId xmlns:p14="http://schemas.microsoft.com/office/powerpoint/2010/main" val="1700914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3498EC2-2520-5D4B-9088-DDB2237D9AAF}"/>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644AAA4A-6674-1F44-A8C6-57EFBACB5336}"/>
              </a:ext>
            </a:extLst>
          </p:cNvPr>
          <p:cNvSpPr/>
          <p:nvPr/>
        </p:nvSpPr>
        <p:spPr>
          <a:xfrm>
            <a:off x="2690874" y="1967764"/>
            <a:ext cx="6810251" cy="3170099"/>
          </a:xfrm>
          <a:prstGeom prst="rect">
            <a:avLst/>
          </a:prstGeom>
        </p:spPr>
        <p:txBody>
          <a:bodyPr wrap="square">
            <a:spAutoFit/>
          </a:bodyPr>
          <a:lstStyle/>
          <a:p>
            <a:pPr algn="ctr">
              <a:spcAft>
                <a:spcPts val="0"/>
              </a:spcAft>
              <a:tabLst>
                <a:tab pos="180340" algn="l"/>
              </a:tabLst>
            </a:pPr>
            <a:r>
              <a:rPr lang="es-CO" sz="4000" b="1" dirty="0">
                <a:solidFill>
                  <a:schemeClr val="bg1"/>
                </a:solidFill>
                <a:latin typeface="Bebas Neue" pitchFamily="2" charset="77"/>
              </a:rPr>
              <a:t>La transformación de los procesos de enseñanza es imparable debido a la puesta en práctica de metodologías activas y tecnologías que quieren cambiar las aulas.</a:t>
            </a:r>
            <a:endParaRPr lang="es-CO" sz="4800" b="1" dirty="0">
              <a:solidFill>
                <a:schemeClr val="bg1"/>
              </a:solidFill>
              <a:latin typeface="Bebas Neue" pitchFamily="2" charset="77"/>
              <a:ea typeface="DengXian" panose="02010600030101010101" pitchFamily="2" charset="-122"/>
              <a:cs typeface="Arial" panose="020B0604020202020204" pitchFamily="34" charset="0"/>
            </a:endParaRPr>
          </a:p>
        </p:txBody>
      </p:sp>
      <p:pic>
        <p:nvPicPr>
          <p:cNvPr id="6" name="Imagen 5">
            <a:extLst>
              <a:ext uri="{FF2B5EF4-FFF2-40B4-BE49-F238E27FC236}">
                <a16:creationId xmlns:a16="http://schemas.microsoft.com/office/drawing/2014/main" id="{D2457428-7F57-AF42-A4C7-5BC9AD0E2752}"/>
              </a:ext>
            </a:extLst>
          </p:cNvPr>
          <p:cNvPicPr>
            <a:picLocks noChangeAspect="1"/>
          </p:cNvPicPr>
          <p:nvPr/>
        </p:nvPicPr>
        <p:blipFill>
          <a:blip r:embed="rId3"/>
          <a:stretch>
            <a:fillRect/>
          </a:stretch>
        </p:blipFill>
        <p:spPr>
          <a:xfrm>
            <a:off x="9952176" y="5535168"/>
            <a:ext cx="1973450" cy="1164336"/>
          </a:xfrm>
          <a:prstGeom prst="rect">
            <a:avLst/>
          </a:prstGeom>
        </p:spPr>
      </p:pic>
      <p:sp>
        <p:nvSpPr>
          <p:cNvPr id="13" name="Anillo 12">
            <a:extLst>
              <a:ext uri="{FF2B5EF4-FFF2-40B4-BE49-F238E27FC236}">
                <a16:creationId xmlns:a16="http://schemas.microsoft.com/office/drawing/2014/main" id="{34FEE8F1-ED08-2C4B-B477-A02EEC40BC22}"/>
              </a:ext>
            </a:extLst>
          </p:cNvPr>
          <p:cNvSpPr/>
          <p:nvPr/>
        </p:nvSpPr>
        <p:spPr>
          <a:xfrm>
            <a:off x="9314688" y="4865825"/>
            <a:ext cx="2877312" cy="2877312"/>
          </a:xfrm>
          <a:prstGeom prst="donut">
            <a:avLst>
              <a:gd name="adj" fmla="val 492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666A2CFD-43CE-1949-AFFC-21F8BD3B5999}"/>
              </a:ext>
            </a:extLst>
          </p:cNvPr>
          <p:cNvSpPr/>
          <p:nvPr/>
        </p:nvSpPr>
        <p:spPr>
          <a:xfrm>
            <a:off x="9112106" y="4859793"/>
            <a:ext cx="1253527" cy="1253527"/>
          </a:xfrm>
          <a:prstGeom prst="ellipse">
            <a:avLst/>
          </a:prstGeom>
          <a:solidFill>
            <a:srgbClr val="92D0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33129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552AA5FF-F1A5-E04D-9098-0E2226FED60E}"/>
              </a:ext>
            </a:extLst>
          </p:cNvPr>
          <p:cNvPicPr>
            <a:picLocks noChangeAspect="1"/>
          </p:cNvPicPr>
          <p:nvPr/>
        </p:nvPicPr>
        <p:blipFill>
          <a:blip r:embed="rId2"/>
          <a:stretch>
            <a:fillRect/>
          </a:stretch>
        </p:blipFill>
        <p:spPr>
          <a:xfrm>
            <a:off x="0" y="0"/>
            <a:ext cx="12192000" cy="6858000"/>
          </a:xfrm>
          <a:prstGeom prst="rect">
            <a:avLst/>
          </a:prstGeom>
        </p:spPr>
      </p:pic>
      <p:sp>
        <p:nvSpPr>
          <p:cNvPr id="17" name="Rectángulo 16">
            <a:extLst>
              <a:ext uri="{FF2B5EF4-FFF2-40B4-BE49-F238E27FC236}">
                <a16:creationId xmlns:a16="http://schemas.microsoft.com/office/drawing/2014/main" id="{0281E6C6-5CE8-334F-B15D-C51307187985}"/>
              </a:ext>
            </a:extLst>
          </p:cNvPr>
          <p:cNvSpPr/>
          <p:nvPr/>
        </p:nvSpPr>
        <p:spPr>
          <a:xfrm>
            <a:off x="4633380" y="2861690"/>
            <a:ext cx="7340252" cy="3375450"/>
          </a:xfrm>
          <a:prstGeom prst="rect">
            <a:avLst/>
          </a:prstGeom>
          <a:solidFill>
            <a:srgbClr val="15283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9E5C3DDE-3ACD-AD4A-9259-D61236B46800}"/>
              </a:ext>
            </a:extLst>
          </p:cNvPr>
          <p:cNvSpPr/>
          <p:nvPr/>
        </p:nvSpPr>
        <p:spPr>
          <a:xfrm>
            <a:off x="5471931" y="3395253"/>
            <a:ext cx="6112702" cy="2308324"/>
          </a:xfrm>
          <a:prstGeom prst="rect">
            <a:avLst/>
          </a:prstGeom>
        </p:spPr>
        <p:txBody>
          <a:bodyPr wrap="square">
            <a:spAutoFit/>
          </a:bodyPr>
          <a:lstStyle/>
          <a:p>
            <a:pPr algn="ctr">
              <a:spcAft>
                <a:spcPts val="0"/>
              </a:spcAft>
              <a:tabLst>
                <a:tab pos="180340" algn="l"/>
              </a:tabLst>
            </a:pPr>
            <a:r>
              <a:rPr lang="es-ES" sz="2400" dirty="0">
                <a:solidFill>
                  <a:schemeClr val="bg1"/>
                </a:solidFill>
                <a:latin typeface="Candara" panose="020E0502030303020204" pitchFamily="34" charset="0"/>
                <a:ea typeface="DengXian" panose="02010600030101010101" pitchFamily="2" charset="-122"/>
                <a:cs typeface="Arial" panose="020B0604020202020204" pitchFamily="34" charset="0"/>
              </a:rPr>
              <a:t>Es una de las metodologías activas más populares y su implantación no deja de crecer. El ABP mejora el proceso de enseñanza convirtiendo a los alumnos en protagonistas de su propio aprendizaje, y logra que aprendan haciendo.</a:t>
            </a:r>
            <a:endParaRPr lang="es-CO" sz="24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
        <p:nvSpPr>
          <p:cNvPr id="3" name="Rectángulo 2">
            <a:extLst>
              <a:ext uri="{FF2B5EF4-FFF2-40B4-BE49-F238E27FC236}">
                <a16:creationId xmlns:a16="http://schemas.microsoft.com/office/drawing/2014/main" id="{DFB1A6DB-1077-E144-BAD8-D29E5FCD1271}"/>
              </a:ext>
            </a:extLst>
          </p:cNvPr>
          <p:cNvSpPr/>
          <p:nvPr/>
        </p:nvSpPr>
        <p:spPr>
          <a:xfrm>
            <a:off x="478926" y="248862"/>
            <a:ext cx="4658648"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1. Aprendizaje Basado</a:t>
            </a:r>
            <a:endParaRPr lang="es-CO" sz="4800" dirty="0">
              <a:latin typeface="Bebas Neue" pitchFamily="2" charset="77"/>
            </a:endParaRPr>
          </a:p>
        </p:txBody>
      </p:sp>
      <p:sp>
        <p:nvSpPr>
          <p:cNvPr id="4" name="Rectángulo 3">
            <a:extLst>
              <a:ext uri="{FF2B5EF4-FFF2-40B4-BE49-F238E27FC236}">
                <a16:creationId xmlns:a16="http://schemas.microsoft.com/office/drawing/2014/main" id="{1EEB54D0-60B0-0C49-83F1-2B9B84B44E76}"/>
              </a:ext>
            </a:extLst>
          </p:cNvPr>
          <p:cNvSpPr/>
          <p:nvPr/>
        </p:nvSpPr>
        <p:spPr>
          <a:xfrm>
            <a:off x="478926" y="868823"/>
            <a:ext cx="3067956" cy="646331"/>
          </a:xfrm>
          <a:prstGeom prst="rect">
            <a:avLst/>
          </a:prstGeom>
        </p:spPr>
        <p:txBody>
          <a:bodyPr wrap="none">
            <a:spAutoFit/>
          </a:bodyPr>
          <a:lstStyle/>
          <a:p>
            <a:r>
              <a:rPr lang="es-ES" sz="3600" b="1" dirty="0">
                <a:latin typeface="Bebas Neue" pitchFamily="2" charset="77"/>
                <a:ea typeface="DengXian" panose="02010600030101010101" pitchFamily="2" charset="-122"/>
                <a:cs typeface="Arial" panose="020B0604020202020204" pitchFamily="34" charset="0"/>
              </a:rPr>
              <a:t>en Proyectos (ABP)</a:t>
            </a:r>
            <a:endParaRPr lang="es-CO" sz="3600" dirty="0"/>
          </a:p>
        </p:txBody>
      </p:sp>
      <p:pic>
        <p:nvPicPr>
          <p:cNvPr id="5" name="Imagen 4">
            <a:extLst>
              <a:ext uri="{FF2B5EF4-FFF2-40B4-BE49-F238E27FC236}">
                <a16:creationId xmlns:a16="http://schemas.microsoft.com/office/drawing/2014/main" id="{51D321F0-BFB0-E344-9A1F-01ED057BC0A8}"/>
              </a:ext>
            </a:extLst>
          </p:cNvPr>
          <p:cNvPicPr>
            <a:picLocks noChangeAspect="1"/>
          </p:cNvPicPr>
          <p:nvPr/>
        </p:nvPicPr>
        <p:blipFill>
          <a:blip r:embed="rId3"/>
          <a:stretch>
            <a:fillRect/>
          </a:stretch>
        </p:blipFill>
        <p:spPr>
          <a:xfrm>
            <a:off x="6096000" y="1157425"/>
            <a:ext cx="1973450" cy="1164336"/>
          </a:xfrm>
          <a:prstGeom prst="rect">
            <a:avLst/>
          </a:prstGeom>
        </p:spPr>
      </p:pic>
      <p:cxnSp>
        <p:nvCxnSpPr>
          <p:cNvPr id="6" name="Conector recto 5">
            <a:extLst>
              <a:ext uri="{FF2B5EF4-FFF2-40B4-BE49-F238E27FC236}">
                <a16:creationId xmlns:a16="http://schemas.microsoft.com/office/drawing/2014/main" id="{555BA68A-4666-EE44-8468-B64D3DFF1AB2}"/>
              </a:ext>
            </a:extLst>
          </p:cNvPr>
          <p:cNvCxnSpPr/>
          <p:nvPr/>
        </p:nvCxnSpPr>
        <p:spPr>
          <a:xfrm flipH="1">
            <a:off x="1253055" y="1417916"/>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3" name="Anillo 12">
            <a:extLst>
              <a:ext uri="{FF2B5EF4-FFF2-40B4-BE49-F238E27FC236}">
                <a16:creationId xmlns:a16="http://schemas.microsoft.com/office/drawing/2014/main" id="{A5E32978-3D5A-2C46-94CE-95FFFF3226DC}"/>
              </a:ext>
            </a:extLst>
          </p:cNvPr>
          <p:cNvSpPr/>
          <p:nvPr/>
        </p:nvSpPr>
        <p:spPr>
          <a:xfrm>
            <a:off x="196981" y="3822192"/>
            <a:ext cx="2877312" cy="2877312"/>
          </a:xfrm>
          <a:prstGeom prst="donut">
            <a:avLst>
              <a:gd name="adj" fmla="val 4923"/>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C4F7F93D-38B4-D349-83EE-C49F08CEE29B}"/>
              </a:ext>
            </a:extLst>
          </p:cNvPr>
          <p:cNvSpPr/>
          <p:nvPr/>
        </p:nvSpPr>
        <p:spPr>
          <a:xfrm>
            <a:off x="1705590" y="5445977"/>
            <a:ext cx="1253527" cy="1253527"/>
          </a:xfrm>
          <a:prstGeom prst="ellipse">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6" name="Imagen 15">
            <a:extLst>
              <a:ext uri="{FF2B5EF4-FFF2-40B4-BE49-F238E27FC236}">
                <a16:creationId xmlns:a16="http://schemas.microsoft.com/office/drawing/2014/main" id="{19127853-26B1-3F4B-B496-5EB73240ECDF}"/>
              </a:ext>
            </a:extLst>
          </p:cNvPr>
          <p:cNvPicPr>
            <a:picLocks noChangeAspect="1"/>
          </p:cNvPicPr>
          <p:nvPr/>
        </p:nvPicPr>
        <p:blipFill rotWithShape="1">
          <a:blip r:embed="rId4"/>
          <a:srcRect r="13650"/>
          <a:stretch/>
        </p:blipFill>
        <p:spPr>
          <a:xfrm>
            <a:off x="0" y="1781831"/>
            <a:ext cx="4864564" cy="3753337"/>
          </a:xfrm>
          <a:prstGeom prst="rect">
            <a:avLst/>
          </a:prstGeom>
        </p:spPr>
      </p:pic>
    </p:spTree>
    <p:extLst>
      <p:ext uri="{BB962C8B-B14F-4D97-AF65-F5344CB8AC3E}">
        <p14:creationId xmlns:p14="http://schemas.microsoft.com/office/powerpoint/2010/main" val="2224041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552AA5FF-F1A5-E04D-9098-0E2226FED60E}"/>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9E5C3DDE-3ACD-AD4A-9259-D61236B46800}"/>
              </a:ext>
            </a:extLst>
          </p:cNvPr>
          <p:cNvSpPr/>
          <p:nvPr/>
        </p:nvSpPr>
        <p:spPr>
          <a:xfrm>
            <a:off x="5421040" y="2488180"/>
            <a:ext cx="6112702" cy="3046988"/>
          </a:xfrm>
          <a:prstGeom prst="rect">
            <a:avLst/>
          </a:prstGeom>
        </p:spPr>
        <p:txBody>
          <a:bodyPr wrap="square">
            <a:spAutoFit/>
          </a:bodyPr>
          <a:lstStyle/>
          <a:p>
            <a:pPr algn="ctr">
              <a:spcAft>
                <a:spcPts val="0"/>
              </a:spcAft>
              <a:tabLst>
                <a:tab pos="180340" algn="l"/>
              </a:tabLst>
            </a:pPr>
            <a:r>
              <a:rPr lang="es-ES" sz="2400" dirty="0">
                <a:latin typeface="Candara" panose="020E0502030303020204" pitchFamily="34" charset="0"/>
                <a:ea typeface="DengXian" panose="02010600030101010101" pitchFamily="2" charset="-122"/>
                <a:cs typeface="Arial" panose="020B0604020202020204" pitchFamily="34" charset="0"/>
              </a:rPr>
              <a:t>Por ello, es importante que a la hora de programar las distintas actividades y ejercicios los docentes determinen muy bien tanto los objetivos como el material a elaborar. Los beneficios de esta metodología son diversos: desarrollo del pensamiento crítico, mejora de las habilidades sociales, mayor motivación, espíritu autocrítico, creatividad…</a:t>
            </a:r>
            <a:endParaRPr lang="es-CO" sz="2400" dirty="0">
              <a:latin typeface="Calibri" panose="020F0502020204030204" pitchFamily="34" charset="0"/>
              <a:ea typeface="DengXian" panose="02010600030101010101" pitchFamily="2" charset="-122"/>
              <a:cs typeface="Arial" panose="020B0604020202020204" pitchFamily="34" charset="0"/>
            </a:endParaRPr>
          </a:p>
        </p:txBody>
      </p:sp>
      <p:sp>
        <p:nvSpPr>
          <p:cNvPr id="3" name="Rectángulo 2">
            <a:extLst>
              <a:ext uri="{FF2B5EF4-FFF2-40B4-BE49-F238E27FC236}">
                <a16:creationId xmlns:a16="http://schemas.microsoft.com/office/drawing/2014/main" id="{DFB1A6DB-1077-E144-BAD8-D29E5FCD1271}"/>
              </a:ext>
            </a:extLst>
          </p:cNvPr>
          <p:cNvSpPr/>
          <p:nvPr/>
        </p:nvSpPr>
        <p:spPr>
          <a:xfrm>
            <a:off x="478926" y="248862"/>
            <a:ext cx="4658648"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1. Aprendizaje Basado</a:t>
            </a:r>
            <a:endParaRPr lang="es-CO" sz="4800" dirty="0">
              <a:latin typeface="Bebas Neue" pitchFamily="2" charset="77"/>
            </a:endParaRPr>
          </a:p>
        </p:txBody>
      </p:sp>
      <p:sp>
        <p:nvSpPr>
          <p:cNvPr id="4" name="Rectángulo 3">
            <a:extLst>
              <a:ext uri="{FF2B5EF4-FFF2-40B4-BE49-F238E27FC236}">
                <a16:creationId xmlns:a16="http://schemas.microsoft.com/office/drawing/2014/main" id="{1EEB54D0-60B0-0C49-83F1-2B9B84B44E76}"/>
              </a:ext>
            </a:extLst>
          </p:cNvPr>
          <p:cNvSpPr/>
          <p:nvPr/>
        </p:nvSpPr>
        <p:spPr>
          <a:xfrm>
            <a:off x="478926" y="868823"/>
            <a:ext cx="3067956" cy="646331"/>
          </a:xfrm>
          <a:prstGeom prst="rect">
            <a:avLst/>
          </a:prstGeom>
        </p:spPr>
        <p:txBody>
          <a:bodyPr wrap="none">
            <a:spAutoFit/>
          </a:bodyPr>
          <a:lstStyle/>
          <a:p>
            <a:r>
              <a:rPr lang="es-ES" sz="3600" b="1" dirty="0">
                <a:latin typeface="Bebas Neue" pitchFamily="2" charset="77"/>
                <a:ea typeface="DengXian" panose="02010600030101010101" pitchFamily="2" charset="-122"/>
                <a:cs typeface="Arial" panose="020B0604020202020204" pitchFamily="34" charset="0"/>
              </a:rPr>
              <a:t>en Proyectos (ABP)</a:t>
            </a:r>
            <a:endParaRPr lang="es-CO" sz="3600" dirty="0"/>
          </a:p>
        </p:txBody>
      </p:sp>
      <p:pic>
        <p:nvPicPr>
          <p:cNvPr id="5" name="Imagen 4">
            <a:extLst>
              <a:ext uri="{FF2B5EF4-FFF2-40B4-BE49-F238E27FC236}">
                <a16:creationId xmlns:a16="http://schemas.microsoft.com/office/drawing/2014/main" id="{51D321F0-BFB0-E344-9A1F-01ED057BC0A8}"/>
              </a:ext>
            </a:extLst>
          </p:cNvPr>
          <p:cNvPicPr>
            <a:picLocks noChangeAspect="1"/>
          </p:cNvPicPr>
          <p:nvPr/>
        </p:nvPicPr>
        <p:blipFill>
          <a:blip r:embed="rId3"/>
          <a:stretch>
            <a:fillRect/>
          </a:stretch>
        </p:blipFill>
        <p:spPr>
          <a:xfrm>
            <a:off x="9952176" y="5535168"/>
            <a:ext cx="1973450" cy="1164336"/>
          </a:xfrm>
          <a:prstGeom prst="rect">
            <a:avLst/>
          </a:prstGeom>
        </p:spPr>
      </p:pic>
      <p:cxnSp>
        <p:nvCxnSpPr>
          <p:cNvPr id="6" name="Conector recto 5">
            <a:extLst>
              <a:ext uri="{FF2B5EF4-FFF2-40B4-BE49-F238E27FC236}">
                <a16:creationId xmlns:a16="http://schemas.microsoft.com/office/drawing/2014/main" id="{555BA68A-4666-EE44-8468-B64D3DFF1AB2}"/>
              </a:ext>
            </a:extLst>
          </p:cNvPr>
          <p:cNvCxnSpPr/>
          <p:nvPr/>
        </p:nvCxnSpPr>
        <p:spPr>
          <a:xfrm flipH="1">
            <a:off x="1253055" y="1502962"/>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3" name="Anillo 12">
            <a:extLst>
              <a:ext uri="{FF2B5EF4-FFF2-40B4-BE49-F238E27FC236}">
                <a16:creationId xmlns:a16="http://schemas.microsoft.com/office/drawing/2014/main" id="{A5E32978-3D5A-2C46-94CE-95FFFF3226DC}"/>
              </a:ext>
            </a:extLst>
          </p:cNvPr>
          <p:cNvSpPr/>
          <p:nvPr/>
        </p:nvSpPr>
        <p:spPr>
          <a:xfrm>
            <a:off x="196981" y="3822192"/>
            <a:ext cx="2877312" cy="2877312"/>
          </a:xfrm>
          <a:prstGeom prst="donut">
            <a:avLst>
              <a:gd name="adj" fmla="val 4923"/>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C4F7F93D-38B4-D349-83EE-C49F08CEE29B}"/>
              </a:ext>
            </a:extLst>
          </p:cNvPr>
          <p:cNvSpPr/>
          <p:nvPr/>
        </p:nvSpPr>
        <p:spPr>
          <a:xfrm>
            <a:off x="1705590" y="5445977"/>
            <a:ext cx="1253527" cy="1253527"/>
          </a:xfrm>
          <a:prstGeom prst="ellipse">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9A396346-09E9-5B4D-81B0-B2D87478AE2B}"/>
              </a:ext>
            </a:extLst>
          </p:cNvPr>
          <p:cNvPicPr>
            <a:picLocks noChangeAspect="1"/>
          </p:cNvPicPr>
          <p:nvPr/>
        </p:nvPicPr>
        <p:blipFill>
          <a:blip r:embed="rId4"/>
          <a:stretch>
            <a:fillRect/>
          </a:stretch>
        </p:blipFill>
        <p:spPr>
          <a:xfrm>
            <a:off x="-61212" y="1191988"/>
            <a:ext cx="5285271" cy="5708093"/>
          </a:xfrm>
          <a:prstGeom prst="rect">
            <a:avLst/>
          </a:prstGeom>
        </p:spPr>
      </p:pic>
    </p:spTree>
    <p:extLst>
      <p:ext uri="{BB962C8B-B14F-4D97-AF65-F5344CB8AC3E}">
        <p14:creationId xmlns:p14="http://schemas.microsoft.com/office/powerpoint/2010/main" val="2158463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552AA5FF-F1A5-E04D-9098-0E2226FED60E}"/>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9E5C3DDE-3ACD-AD4A-9259-D61236B46800}"/>
              </a:ext>
            </a:extLst>
          </p:cNvPr>
          <p:cNvSpPr/>
          <p:nvPr/>
        </p:nvSpPr>
        <p:spPr>
          <a:xfrm>
            <a:off x="5752968" y="2488180"/>
            <a:ext cx="6112702" cy="3046988"/>
          </a:xfrm>
          <a:prstGeom prst="rect">
            <a:avLst/>
          </a:prstGeom>
        </p:spPr>
        <p:txBody>
          <a:bodyPr wrap="square">
            <a:spAutoFit/>
          </a:bodyPr>
          <a:lstStyle/>
          <a:p>
            <a:pPr algn="ctr">
              <a:spcAft>
                <a:spcPts val="0"/>
              </a:spcAft>
              <a:tabLst>
                <a:tab pos="180340" algn="l"/>
              </a:tabLst>
            </a:pPr>
            <a:r>
              <a:rPr lang="es-ES" sz="2400" dirty="0">
                <a:latin typeface="Candara" panose="020E0502030303020204" pitchFamily="34" charset="0"/>
                <a:ea typeface="DengXian" panose="02010600030101010101" pitchFamily="2" charset="-122"/>
                <a:cs typeface="Arial" panose="020B0604020202020204" pitchFamily="34" charset="0"/>
              </a:rPr>
              <a:t>Blockchain funciona de manera similar a los libros de contabilidad donde se registran las cuentas, aunque al tratarse de un entorno digital estos libros físicos son sustituidos por bases de datos distribuidas a través de diferentes equipos donde se almacenan bloques de información imposible de manipular o borrar.</a:t>
            </a:r>
            <a:endParaRPr lang="es-CO" sz="2400" dirty="0">
              <a:latin typeface="Calibri" panose="020F0502020204030204" pitchFamily="34" charset="0"/>
              <a:ea typeface="DengXian" panose="02010600030101010101" pitchFamily="2" charset="-122"/>
              <a:cs typeface="Arial" panose="020B0604020202020204" pitchFamily="34" charset="0"/>
            </a:endParaRPr>
          </a:p>
        </p:txBody>
      </p:sp>
      <p:sp>
        <p:nvSpPr>
          <p:cNvPr id="3" name="Rectángulo 2">
            <a:extLst>
              <a:ext uri="{FF2B5EF4-FFF2-40B4-BE49-F238E27FC236}">
                <a16:creationId xmlns:a16="http://schemas.microsoft.com/office/drawing/2014/main" id="{DFB1A6DB-1077-E144-BAD8-D29E5FCD1271}"/>
              </a:ext>
            </a:extLst>
          </p:cNvPr>
          <p:cNvSpPr/>
          <p:nvPr/>
        </p:nvSpPr>
        <p:spPr>
          <a:xfrm>
            <a:off x="478926" y="248862"/>
            <a:ext cx="2958374"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2. Blockchain</a:t>
            </a:r>
            <a:endParaRPr lang="es-CO" sz="4800" dirty="0">
              <a:latin typeface="Bebas Neue" pitchFamily="2" charset="77"/>
            </a:endParaRPr>
          </a:p>
        </p:txBody>
      </p:sp>
      <p:pic>
        <p:nvPicPr>
          <p:cNvPr id="5" name="Imagen 4">
            <a:extLst>
              <a:ext uri="{FF2B5EF4-FFF2-40B4-BE49-F238E27FC236}">
                <a16:creationId xmlns:a16="http://schemas.microsoft.com/office/drawing/2014/main" id="{51D321F0-BFB0-E344-9A1F-01ED057BC0A8}"/>
              </a:ext>
            </a:extLst>
          </p:cNvPr>
          <p:cNvPicPr>
            <a:picLocks noChangeAspect="1"/>
          </p:cNvPicPr>
          <p:nvPr/>
        </p:nvPicPr>
        <p:blipFill>
          <a:blip r:embed="rId3"/>
          <a:stretch>
            <a:fillRect/>
          </a:stretch>
        </p:blipFill>
        <p:spPr>
          <a:xfrm>
            <a:off x="9952176" y="5535168"/>
            <a:ext cx="1973450" cy="1164336"/>
          </a:xfrm>
          <a:prstGeom prst="rect">
            <a:avLst/>
          </a:prstGeom>
        </p:spPr>
      </p:pic>
      <p:cxnSp>
        <p:nvCxnSpPr>
          <p:cNvPr id="6" name="Conector recto 5">
            <a:extLst>
              <a:ext uri="{FF2B5EF4-FFF2-40B4-BE49-F238E27FC236}">
                <a16:creationId xmlns:a16="http://schemas.microsoft.com/office/drawing/2014/main" id="{555BA68A-4666-EE44-8468-B64D3DFF1AB2}"/>
              </a:ext>
            </a:extLst>
          </p:cNvPr>
          <p:cNvCxnSpPr/>
          <p:nvPr/>
        </p:nvCxnSpPr>
        <p:spPr>
          <a:xfrm flipH="1">
            <a:off x="1253055" y="1092224"/>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3" name="Anillo 12">
            <a:extLst>
              <a:ext uri="{FF2B5EF4-FFF2-40B4-BE49-F238E27FC236}">
                <a16:creationId xmlns:a16="http://schemas.microsoft.com/office/drawing/2014/main" id="{A5E32978-3D5A-2C46-94CE-95FFFF3226DC}"/>
              </a:ext>
            </a:extLst>
          </p:cNvPr>
          <p:cNvSpPr/>
          <p:nvPr/>
        </p:nvSpPr>
        <p:spPr>
          <a:xfrm>
            <a:off x="196981" y="3822192"/>
            <a:ext cx="2877312" cy="2877312"/>
          </a:xfrm>
          <a:prstGeom prst="donut">
            <a:avLst>
              <a:gd name="adj" fmla="val 4923"/>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C4F7F93D-38B4-D349-83EE-C49F08CEE29B}"/>
              </a:ext>
            </a:extLst>
          </p:cNvPr>
          <p:cNvSpPr/>
          <p:nvPr/>
        </p:nvSpPr>
        <p:spPr>
          <a:xfrm>
            <a:off x="1705590" y="5445977"/>
            <a:ext cx="1253527" cy="1253527"/>
          </a:xfrm>
          <a:prstGeom prst="ellipse">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 name="Imagen 9">
            <a:extLst>
              <a:ext uri="{FF2B5EF4-FFF2-40B4-BE49-F238E27FC236}">
                <a16:creationId xmlns:a16="http://schemas.microsoft.com/office/drawing/2014/main" id="{4B80BEA4-CA7E-2E42-8623-9D31C4885BC2}"/>
              </a:ext>
            </a:extLst>
          </p:cNvPr>
          <p:cNvPicPr>
            <a:picLocks noChangeAspect="1"/>
          </p:cNvPicPr>
          <p:nvPr/>
        </p:nvPicPr>
        <p:blipFill>
          <a:blip r:embed="rId4"/>
          <a:stretch>
            <a:fillRect/>
          </a:stretch>
        </p:blipFill>
        <p:spPr>
          <a:xfrm>
            <a:off x="670728" y="1457940"/>
            <a:ext cx="4411512" cy="4411512"/>
          </a:xfrm>
          <a:prstGeom prst="rect">
            <a:avLst/>
          </a:prstGeom>
        </p:spPr>
      </p:pic>
    </p:spTree>
    <p:extLst>
      <p:ext uri="{BB962C8B-B14F-4D97-AF65-F5344CB8AC3E}">
        <p14:creationId xmlns:p14="http://schemas.microsoft.com/office/powerpoint/2010/main" val="84691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552AA5FF-F1A5-E04D-9098-0E2226FED60E}"/>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9E5C3DDE-3ACD-AD4A-9259-D61236B46800}"/>
              </a:ext>
            </a:extLst>
          </p:cNvPr>
          <p:cNvSpPr/>
          <p:nvPr/>
        </p:nvSpPr>
        <p:spPr>
          <a:xfrm>
            <a:off x="435988" y="2065670"/>
            <a:ext cx="5276609" cy="3139321"/>
          </a:xfrm>
          <a:prstGeom prst="rect">
            <a:avLst/>
          </a:prstGeom>
        </p:spPr>
        <p:txBody>
          <a:bodyPr wrap="square">
            <a:spAutoFit/>
          </a:bodyPr>
          <a:lstStyle/>
          <a:p>
            <a:pPr algn="ctr">
              <a:spcAft>
                <a:spcPts val="0"/>
              </a:spcAft>
              <a:tabLst>
                <a:tab pos="180340" algn="l"/>
              </a:tabLst>
            </a:pPr>
            <a:r>
              <a:rPr lang="es-ES" sz="2200" dirty="0">
                <a:latin typeface="Candara" panose="020E0502030303020204" pitchFamily="34" charset="0"/>
                <a:ea typeface="DengXian" panose="02010600030101010101" pitchFamily="2" charset="-122"/>
                <a:cs typeface="Arial" panose="020B0604020202020204" pitchFamily="34" charset="0"/>
              </a:rPr>
              <a:t>Si el pasado año asistimos a su popularización, durante este 2019 se espera que esta técnica, que se enmarca dentro del ámbito de la gamificación y promueve el trabajo colaborativo, continúe motivando a los estudiantes. ¿Su peculiaridad? Es posible montar una habitación de escape en cualquier asignatura: Matemáticas, Inglés, Lengua…</a:t>
            </a:r>
            <a:endParaRPr lang="es-CO" sz="2200" dirty="0">
              <a:latin typeface="Calibri" panose="020F0502020204030204" pitchFamily="34" charset="0"/>
              <a:ea typeface="DengXian" panose="02010600030101010101" pitchFamily="2" charset="-122"/>
              <a:cs typeface="Arial" panose="020B0604020202020204" pitchFamily="34" charset="0"/>
            </a:endParaRPr>
          </a:p>
        </p:txBody>
      </p:sp>
      <p:sp>
        <p:nvSpPr>
          <p:cNvPr id="3" name="Rectángulo 2">
            <a:extLst>
              <a:ext uri="{FF2B5EF4-FFF2-40B4-BE49-F238E27FC236}">
                <a16:creationId xmlns:a16="http://schemas.microsoft.com/office/drawing/2014/main" id="{DFB1A6DB-1077-E144-BAD8-D29E5FCD1271}"/>
              </a:ext>
            </a:extLst>
          </p:cNvPr>
          <p:cNvSpPr/>
          <p:nvPr/>
        </p:nvSpPr>
        <p:spPr>
          <a:xfrm>
            <a:off x="956816" y="313607"/>
            <a:ext cx="3204723" cy="830997"/>
          </a:xfrm>
          <a:prstGeom prst="rect">
            <a:avLst/>
          </a:prstGeom>
        </p:spPr>
        <p:txBody>
          <a:bodyPr wrap="none">
            <a:spAutoFit/>
          </a:bodyPr>
          <a:lstStyle/>
          <a:p>
            <a:r>
              <a:rPr lang="es-CO" sz="4800" b="1" dirty="0">
                <a:latin typeface="Bebas Neue" pitchFamily="2" charset="77"/>
              </a:rPr>
              <a:t>3. Escape Room</a:t>
            </a:r>
          </a:p>
        </p:txBody>
      </p:sp>
      <p:pic>
        <p:nvPicPr>
          <p:cNvPr id="5" name="Imagen 4">
            <a:extLst>
              <a:ext uri="{FF2B5EF4-FFF2-40B4-BE49-F238E27FC236}">
                <a16:creationId xmlns:a16="http://schemas.microsoft.com/office/drawing/2014/main" id="{51D321F0-BFB0-E344-9A1F-01ED057BC0A8}"/>
              </a:ext>
            </a:extLst>
          </p:cNvPr>
          <p:cNvPicPr>
            <a:picLocks noChangeAspect="1"/>
          </p:cNvPicPr>
          <p:nvPr/>
        </p:nvPicPr>
        <p:blipFill>
          <a:blip r:embed="rId3"/>
          <a:stretch>
            <a:fillRect/>
          </a:stretch>
        </p:blipFill>
        <p:spPr>
          <a:xfrm>
            <a:off x="9952176" y="5535168"/>
            <a:ext cx="1973450" cy="1164336"/>
          </a:xfrm>
          <a:prstGeom prst="rect">
            <a:avLst/>
          </a:prstGeom>
        </p:spPr>
      </p:pic>
      <p:cxnSp>
        <p:nvCxnSpPr>
          <p:cNvPr id="6" name="Conector recto 5">
            <a:extLst>
              <a:ext uri="{FF2B5EF4-FFF2-40B4-BE49-F238E27FC236}">
                <a16:creationId xmlns:a16="http://schemas.microsoft.com/office/drawing/2014/main" id="{555BA68A-4666-EE44-8468-B64D3DFF1AB2}"/>
              </a:ext>
            </a:extLst>
          </p:cNvPr>
          <p:cNvCxnSpPr/>
          <p:nvPr/>
        </p:nvCxnSpPr>
        <p:spPr>
          <a:xfrm flipH="1">
            <a:off x="1253055" y="1092224"/>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3" name="Anillo 12">
            <a:extLst>
              <a:ext uri="{FF2B5EF4-FFF2-40B4-BE49-F238E27FC236}">
                <a16:creationId xmlns:a16="http://schemas.microsoft.com/office/drawing/2014/main" id="{A5E32978-3D5A-2C46-94CE-95FFFF3226DC}"/>
              </a:ext>
            </a:extLst>
          </p:cNvPr>
          <p:cNvSpPr/>
          <p:nvPr/>
        </p:nvSpPr>
        <p:spPr>
          <a:xfrm>
            <a:off x="196981" y="3822192"/>
            <a:ext cx="2877312" cy="2877312"/>
          </a:xfrm>
          <a:prstGeom prst="donut">
            <a:avLst>
              <a:gd name="adj" fmla="val 4923"/>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C4F7F93D-38B4-D349-83EE-C49F08CEE29B}"/>
              </a:ext>
            </a:extLst>
          </p:cNvPr>
          <p:cNvSpPr/>
          <p:nvPr/>
        </p:nvSpPr>
        <p:spPr>
          <a:xfrm>
            <a:off x="1705590" y="5445977"/>
            <a:ext cx="1253527" cy="1253527"/>
          </a:xfrm>
          <a:prstGeom prst="ellipse">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A7D9361D-3A50-D548-9A7B-4856E23E4E99}"/>
              </a:ext>
            </a:extLst>
          </p:cNvPr>
          <p:cNvPicPr>
            <a:picLocks noChangeAspect="1"/>
          </p:cNvPicPr>
          <p:nvPr/>
        </p:nvPicPr>
        <p:blipFill>
          <a:blip r:embed="rId4"/>
          <a:stretch>
            <a:fillRect/>
          </a:stretch>
        </p:blipFill>
        <p:spPr>
          <a:xfrm>
            <a:off x="6190680" y="2077841"/>
            <a:ext cx="5983996" cy="3368135"/>
          </a:xfrm>
          <a:prstGeom prst="rect">
            <a:avLst/>
          </a:prstGeom>
        </p:spPr>
      </p:pic>
    </p:spTree>
    <p:extLst>
      <p:ext uri="{BB962C8B-B14F-4D97-AF65-F5344CB8AC3E}">
        <p14:creationId xmlns:p14="http://schemas.microsoft.com/office/powerpoint/2010/main" val="157091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EEFE636B-867C-EE44-AAE9-036B1E65846D}"/>
              </a:ext>
            </a:extLst>
          </p:cNvPr>
          <p:cNvPicPr>
            <a:picLocks noChangeAspect="1"/>
          </p:cNvPicPr>
          <p:nvPr/>
        </p:nvPicPr>
        <p:blipFill>
          <a:blip r:embed="rId2"/>
          <a:stretch>
            <a:fillRect/>
          </a:stretch>
        </p:blipFill>
        <p:spPr>
          <a:xfrm>
            <a:off x="0" y="0"/>
            <a:ext cx="12192000" cy="6858000"/>
          </a:xfrm>
          <a:prstGeom prst="rect">
            <a:avLst/>
          </a:prstGeom>
        </p:spPr>
      </p:pic>
      <p:sp>
        <p:nvSpPr>
          <p:cNvPr id="16" name="Rectángulo 15">
            <a:extLst>
              <a:ext uri="{FF2B5EF4-FFF2-40B4-BE49-F238E27FC236}">
                <a16:creationId xmlns:a16="http://schemas.microsoft.com/office/drawing/2014/main" id="{F6C5F221-4793-8B4B-8700-3E9149B1F590}"/>
              </a:ext>
            </a:extLst>
          </p:cNvPr>
          <p:cNvSpPr/>
          <p:nvPr/>
        </p:nvSpPr>
        <p:spPr>
          <a:xfrm>
            <a:off x="112734" y="1548541"/>
            <a:ext cx="7340252" cy="3938016"/>
          </a:xfrm>
          <a:prstGeom prst="rect">
            <a:avLst/>
          </a:prstGeom>
          <a:solidFill>
            <a:srgbClr val="15283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6" name="Imagen 5">
            <a:extLst>
              <a:ext uri="{FF2B5EF4-FFF2-40B4-BE49-F238E27FC236}">
                <a16:creationId xmlns:a16="http://schemas.microsoft.com/office/drawing/2014/main" id="{D2457428-7F57-AF42-A4C7-5BC9AD0E2752}"/>
              </a:ext>
            </a:extLst>
          </p:cNvPr>
          <p:cNvPicPr>
            <a:picLocks noChangeAspect="1"/>
          </p:cNvPicPr>
          <p:nvPr/>
        </p:nvPicPr>
        <p:blipFill>
          <a:blip r:embed="rId3"/>
          <a:stretch>
            <a:fillRect/>
          </a:stretch>
        </p:blipFill>
        <p:spPr>
          <a:xfrm>
            <a:off x="9952176" y="5535168"/>
            <a:ext cx="1973450" cy="1164336"/>
          </a:xfrm>
          <a:prstGeom prst="rect">
            <a:avLst/>
          </a:prstGeom>
        </p:spPr>
      </p:pic>
      <p:sp>
        <p:nvSpPr>
          <p:cNvPr id="13" name="Anillo 12">
            <a:extLst>
              <a:ext uri="{FF2B5EF4-FFF2-40B4-BE49-F238E27FC236}">
                <a16:creationId xmlns:a16="http://schemas.microsoft.com/office/drawing/2014/main" id="{34FEE8F1-ED08-2C4B-B477-A02EEC40BC22}"/>
              </a:ext>
            </a:extLst>
          </p:cNvPr>
          <p:cNvSpPr/>
          <p:nvPr/>
        </p:nvSpPr>
        <p:spPr>
          <a:xfrm>
            <a:off x="9314688" y="4865825"/>
            <a:ext cx="2877312" cy="2877312"/>
          </a:xfrm>
          <a:prstGeom prst="donut">
            <a:avLst>
              <a:gd name="adj" fmla="val 492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666A2CFD-43CE-1949-AFFC-21F8BD3B5999}"/>
              </a:ext>
            </a:extLst>
          </p:cNvPr>
          <p:cNvSpPr/>
          <p:nvPr/>
        </p:nvSpPr>
        <p:spPr>
          <a:xfrm>
            <a:off x="9112106" y="4859793"/>
            <a:ext cx="1253527" cy="1253527"/>
          </a:xfrm>
          <a:prstGeom prst="ellipse">
            <a:avLst/>
          </a:prstGeom>
          <a:solidFill>
            <a:srgbClr val="92D0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19F247C1-9F38-364D-B72E-A8BB238C5E5A}"/>
              </a:ext>
            </a:extLst>
          </p:cNvPr>
          <p:cNvSpPr/>
          <p:nvPr/>
        </p:nvSpPr>
        <p:spPr>
          <a:xfrm>
            <a:off x="478926" y="248862"/>
            <a:ext cx="5194051"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4. Inteligencia Artificial</a:t>
            </a:r>
            <a:endParaRPr lang="es-CO" sz="4800" dirty="0">
              <a:latin typeface="Bebas Neue" pitchFamily="2" charset="77"/>
            </a:endParaRPr>
          </a:p>
        </p:txBody>
      </p:sp>
      <p:cxnSp>
        <p:nvCxnSpPr>
          <p:cNvPr id="9" name="Conector recto 8">
            <a:extLst>
              <a:ext uri="{FF2B5EF4-FFF2-40B4-BE49-F238E27FC236}">
                <a16:creationId xmlns:a16="http://schemas.microsoft.com/office/drawing/2014/main" id="{4DDC0E1C-B399-6F4B-B439-D6639BBE32C7}"/>
              </a:ext>
            </a:extLst>
          </p:cNvPr>
          <p:cNvCxnSpPr/>
          <p:nvPr/>
        </p:nvCxnSpPr>
        <p:spPr>
          <a:xfrm flipH="1">
            <a:off x="1253055" y="1092224"/>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721E0CFE-0FE2-9D47-B15F-4A568C412E5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667" b="91167" l="10000" r="90000">
                        <a14:foregroundMark x1="52667" y1="9000" x2="48333" y2="10000"/>
                        <a14:foregroundMark x1="47000" y1="9667" x2="44556" y2="12000"/>
                        <a14:foregroundMark x1="54000" y1="9667" x2="54667" y2="12333"/>
                        <a14:foregroundMark x1="55111" y1="12667" x2="55111" y2="12667"/>
                        <a14:foregroundMark x1="53778" y1="10333" x2="55111" y2="12667"/>
                        <a14:foregroundMark x1="53778" y1="9333" x2="56000" y2="13000"/>
                        <a14:foregroundMark x1="56000" y1="12667" x2="53333" y2="7667"/>
                        <a14:foregroundMark x1="45667" y1="90167" x2="39111" y2="91167"/>
                      </a14:backgroundRemoval>
                    </a14:imgEffect>
                  </a14:imgLayer>
                </a14:imgProps>
              </a:ext>
            </a:extLst>
          </a:blip>
          <a:stretch>
            <a:fillRect/>
          </a:stretch>
        </p:blipFill>
        <p:spPr>
          <a:xfrm>
            <a:off x="3392997" y="991998"/>
            <a:ext cx="8799003" cy="5866002"/>
          </a:xfrm>
          <a:prstGeom prst="rect">
            <a:avLst/>
          </a:prstGeom>
        </p:spPr>
      </p:pic>
      <p:sp>
        <p:nvSpPr>
          <p:cNvPr id="10" name="Rectángulo 9">
            <a:extLst>
              <a:ext uri="{FF2B5EF4-FFF2-40B4-BE49-F238E27FC236}">
                <a16:creationId xmlns:a16="http://schemas.microsoft.com/office/drawing/2014/main" id="{49F25D9E-3280-4A4E-8EF0-415477E208FA}"/>
              </a:ext>
            </a:extLst>
          </p:cNvPr>
          <p:cNvSpPr/>
          <p:nvPr/>
        </p:nvSpPr>
        <p:spPr>
          <a:xfrm>
            <a:off x="638472" y="1859339"/>
            <a:ext cx="5581562" cy="3108543"/>
          </a:xfrm>
          <a:prstGeom prst="rect">
            <a:avLst/>
          </a:prstGeom>
        </p:spPr>
        <p:txBody>
          <a:bodyPr wrap="square">
            <a:spAutoFit/>
          </a:bodyPr>
          <a:lstStyle/>
          <a:p>
            <a:pPr algn="ctr">
              <a:spcAft>
                <a:spcPts val="0"/>
              </a:spcAft>
              <a:tabLst>
                <a:tab pos="180340" algn="l"/>
              </a:tabLst>
            </a:pPr>
            <a:r>
              <a:rPr lang="es-ES" sz="2800" dirty="0">
                <a:solidFill>
                  <a:schemeClr val="bg1"/>
                </a:solidFill>
                <a:latin typeface="Candara" panose="020E0502030303020204" pitchFamily="34" charset="0"/>
                <a:ea typeface="DengXian" panose="02010600030101010101" pitchFamily="2" charset="-122"/>
                <a:cs typeface="Arial" panose="020B0604020202020204" pitchFamily="34" charset="0"/>
              </a:rPr>
              <a:t>Los avances tecnológicos han logrado que la Inteligencia Artificial (IA) sea por fin una realidad y que se vaya extendiendo a distintos escenarios como la enseñanza. ¿Qué aplicaciones tiene?  </a:t>
            </a:r>
            <a:endParaRPr lang="es-CO" sz="28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257535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EEFE636B-867C-EE44-AAE9-036B1E65846D}"/>
              </a:ext>
            </a:extLst>
          </p:cNvPr>
          <p:cNvPicPr>
            <a:picLocks noChangeAspect="1"/>
          </p:cNvPicPr>
          <p:nvPr/>
        </p:nvPicPr>
        <p:blipFill>
          <a:blip r:embed="rId2"/>
          <a:stretch>
            <a:fillRect/>
          </a:stretch>
        </p:blipFill>
        <p:spPr>
          <a:xfrm>
            <a:off x="-230686" y="0"/>
            <a:ext cx="12192000" cy="6858000"/>
          </a:xfrm>
          <a:prstGeom prst="rect">
            <a:avLst/>
          </a:prstGeom>
        </p:spPr>
      </p:pic>
      <p:pic>
        <p:nvPicPr>
          <p:cNvPr id="6" name="Imagen 5">
            <a:extLst>
              <a:ext uri="{FF2B5EF4-FFF2-40B4-BE49-F238E27FC236}">
                <a16:creationId xmlns:a16="http://schemas.microsoft.com/office/drawing/2014/main" id="{D2457428-7F57-AF42-A4C7-5BC9AD0E2752}"/>
              </a:ext>
            </a:extLst>
          </p:cNvPr>
          <p:cNvPicPr>
            <a:picLocks noChangeAspect="1"/>
          </p:cNvPicPr>
          <p:nvPr/>
        </p:nvPicPr>
        <p:blipFill>
          <a:blip r:embed="rId3"/>
          <a:stretch>
            <a:fillRect/>
          </a:stretch>
        </p:blipFill>
        <p:spPr>
          <a:xfrm>
            <a:off x="9952176" y="5535168"/>
            <a:ext cx="1973450" cy="1164336"/>
          </a:xfrm>
          <a:prstGeom prst="rect">
            <a:avLst/>
          </a:prstGeom>
        </p:spPr>
      </p:pic>
      <p:sp>
        <p:nvSpPr>
          <p:cNvPr id="13" name="Anillo 12">
            <a:extLst>
              <a:ext uri="{FF2B5EF4-FFF2-40B4-BE49-F238E27FC236}">
                <a16:creationId xmlns:a16="http://schemas.microsoft.com/office/drawing/2014/main" id="{34FEE8F1-ED08-2C4B-B477-A02EEC40BC22}"/>
              </a:ext>
            </a:extLst>
          </p:cNvPr>
          <p:cNvSpPr/>
          <p:nvPr/>
        </p:nvSpPr>
        <p:spPr>
          <a:xfrm>
            <a:off x="9314688" y="4865825"/>
            <a:ext cx="2877312" cy="2877312"/>
          </a:xfrm>
          <a:prstGeom prst="donut">
            <a:avLst>
              <a:gd name="adj" fmla="val 492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666A2CFD-43CE-1949-AFFC-21F8BD3B5999}"/>
              </a:ext>
            </a:extLst>
          </p:cNvPr>
          <p:cNvSpPr/>
          <p:nvPr/>
        </p:nvSpPr>
        <p:spPr>
          <a:xfrm>
            <a:off x="9112106" y="4859793"/>
            <a:ext cx="1253527" cy="1253527"/>
          </a:xfrm>
          <a:prstGeom prst="ellipse">
            <a:avLst/>
          </a:prstGeom>
          <a:solidFill>
            <a:srgbClr val="92D0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19F247C1-9F38-364D-B72E-A8BB238C5E5A}"/>
              </a:ext>
            </a:extLst>
          </p:cNvPr>
          <p:cNvSpPr/>
          <p:nvPr/>
        </p:nvSpPr>
        <p:spPr>
          <a:xfrm>
            <a:off x="478926" y="248862"/>
            <a:ext cx="5194051"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4. Inteligencia Artificial</a:t>
            </a:r>
            <a:endParaRPr lang="es-CO" sz="4800" dirty="0">
              <a:latin typeface="Bebas Neue" pitchFamily="2" charset="77"/>
            </a:endParaRPr>
          </a:p>
        </p:txBody>
      </p:sp>
      <p:cxnSp>
        <p:nvCxnSpPr>
          <p:cNvPr id="9" name="Conector recto 8">
            <a:extLst>
              <a:ext uri="{FF2B5EF4-FFF2-40B4-BE49-F238E27FC236}">
                <a16:creationId xmlns:a16="http://schemas.microsoft.com/office/drawing/2014/main" id="{4DDC0E1C-B399-6F4B-B439-D6639BBE32C7}"/>
              </a:ext>
            </a:extLst>
          </p:cNvPr>
          <p:cNvCxnSpPr/>
          <p:nvPr/>
        </p:nvCxnSpPr>
        <p:spPr>
          <a:xfrm flipH="1">
            <a:off x="1253055" y="1092224"/>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BE84F050-97E9-3548-A4D1-FEEAAAF420D5}"/>
              </a:ext>
            </a:extLst>
          </p:cNvPr>
          <p:cNvPicPr>
            <a:picLocks noChangeAspect="1"/>
          </p:cNvPicPr>
          <p:nvPr/>
        </p:nvPicPr>
        <p:blipFill>
          <a:blip r:embed="rId4"/>
          <a:stretch>
            <a:fillRect/>
          </a:stretch>
        </p:blipFill>
        <p:spPr>
          <a:xfrm>
            <a:off x="-3074332" y="-251855"/>
            <a:ext cx="12389020" cy="7743137"/>
          </a:xfrm>
          <a:prstGeom prst="rect">
            <a:avLst/>
          </a:prstGeom>
        </p:spPr>
      </p:pic>
      <p:sp>
        <p:nvSpPr>
          <p:cNvPr id="11" name="Rectángulo 10">
            <a:extLst>
              <a:ext uri="{FF2B5EF4-FFF2-40B4-BE49-F238E27FC236}">
                <a16:creationId xmlns:a16="http://schemas.microsoft.com/office/drawing/2014/main" id="{3897999E-B6FC-8A40-B193-7C7F5DB4055C}"/>
              </a:ext>
            </a:extLst>
          </p:cNvPr>
          <p:cNvSpPr/>
          <p:nvPr/>
        </p:nvSpPr>
        <p:spPr>
          <a:xfrm>
            <a:off x="5561557" y="2284510"/>
            <a:ext cx="5636712" cy="2462213"/>
          </a:xfrm>
          <a:prstGeom prst="rect">
            <a:avLst/>
          </a:prstGeom>
        </p:spPr>
        <p:txBody>
          <a:bodyPr wrap="square">
            <a:spAutoFit/>
          </a:bodyPr>
          <a:lstStyle/>
          <a:p>
            <a:pPr algn="ctr">
              <a:spcAft>
                <a:spcPts val="0"/>
              </a:spcAft>
              <a:tabLst>
                <a:tab pos="180340" algn="l"/>
              </a:tabLst>
            </a:pPr>
            <a:r>
              <a:rPr lang="es-ES" sz="2200" dirty="0">
                <a:solidFill>
                  <a:srgbClr val="000000"/>
                </a:solidFill>
                <a:latin typeface="Candara" panose="020E0502030303020204" pitchFamily="34" charset="0"/>
                <a:ea typeface="DengXian" panose="02010600030101010101" pitchFamily="2" charset="-122"/>
                <a:cs typeface="Arial" panose="020B0604020202020204" pitchFamily="34" charset="0"/>
              </a:rPr>
              <a:t>Creación de plataformas online para el aprendizaje; el desarrollo de programas de  conversaciones inteligentes o </a:t>
            </a:r>
            <a:r>
              <a:rPr lang="es-ES" sz="2200" dirty="0" err="1">
                <a:solidFill>
                  <a:srgbClr val="000000"/>
                </a:solidFill>
                <a:latin typeface="Candara" panose="020E0502030303020204" pitchFamily="34" charset="0"/>
                <a:ea typeface="DengXian" panose="02010600030101010101" pitchFamily="2" charset="-122"/>
                <a:cs typeface="Arial" panose="020B0604020202020204" pitchFamily="34" charset="0"/>
              </a:rPr>
              <a:t>chatbots</a:t>
            </a:r>
            <a:r>
              <a:rPr lang="es-ES" sz="2200" dirty="0">
                <a:solidFill>
                  <a:srgbClr val="000000"/>
                </a:solidFill>
                <a:latin typeface="Candara" panose="020E0502030303020204" pitchFamily="34" charset="0"/>
                <a:ea typeface="DengXian" panose="02010600030101010101" pitchFamily="2" charset="-122"/>
                <a:cs typeface="Arial" panose="020B0604020202020204" pitchFamily="34" charset="0"/>
              </a:rPr>
              <a:t>, que pueden actuar como docentes o tutores en entornos virtuales de formación; y robótica educativa vinculada al desarrollo de robots que actúan como tutores en cursos virtuales.</a:t>
            </a:r>
            <a:endParaRPr lang="es-CO" sz="2200" dirty="0">
              <a:solidFill>
                <a:srgbClr val="000000"/>
              </a:solidFill>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238389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EEFE636B-867C-EE44-AAE9-036B1E65846D}"/>
              </a:ext>
            </a:extLst>
          </p:cNvPr>
          <p:cNvPicPr>
            <a:picLocks noChangeAspect="1"/>
          </p:cNvPicPr>
          <p:nvPr/>
        </p:nvPicPr>
        <p:blipFill>
          <a:blip r:embed="rId2"/>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D2457428-7F57-AF42-A4C7-5BC9AD0E2752}"/>
              </a:ext>
            </a:extLst>
          </p:cNvPr>
          <p:cNvPicPr>
            <a:picLocks noChangeAspect="1"/>
          </p:cNvPicPr>
          <p:nvPr/>
        </p:nvPicPr>
        <p:blipFill>
          <a:blip r:embed="rId3"/>
          <a:stretch>
            <a:fillRect/>
          </a:stretch>
        </p:blipFill>
        <p:spPr>
          <a:xfrm>
            <a:off x="9952176" y="5535168"/>
            <a:ext cx="1973450" cy="1164336"/>
          </a:xfrm>
          <a:prstGeom prst="rect">
            <a:avLst/>
          </a:prstGeom>
        </p:spPr>
      </p:pic>
      <p:sp>
        <p:nvSpPr>
          <p:cNvPr id="13" name="Anillo 12">
            <a:extLst>
              <a:ext uri="{FF2B5EF4-FFF2-40B4-BE49-F238E27FC236}">
                <a16:creationId xmlns:a16="http://schemas.microsoft.com/office/drawing/2014/main" id="{34FEE8F1-ED08-2C4B-B477-A02EEC40BC22}"/>
              </a:ext>
            </a:extLst>
          </p:cNvPr>
          <p:cNvSpPr/>
          <p:nvPr/>
        </p:nvSpPr>
        <p:spPr>
          <a:xfrm>
            <a:off x="9314688" y="4865825"/>
            <a:ext cx="2877312" cy="2877312"/>
          </a:xfrm>
          <a:prstGeom prst="donut">
            <a:avLst>
              <a:gd name="adj" fmla="val 492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666A2CFD-43CE-1949-AFFC-21F8BD3B5999}"/>
              </a:ext>
            </a:extLst>
          </p:cNvPr>
          <p:cNvSpPr/>
          <p:nvPr/>
        </p:nvSpPr>
        <p:spPr>
          <a:xfrm>
            <a:off x="9112106" y="4859793"/>
            <a:ext cx="1253527" cy="1253527"/>
          </a:xfrm>
          <a:prstGeom prst="ellipse">
            <a:avLst/>
          </a:prstGeom>
          <a:solidFill>
            <a:srgbClr val="92D0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19F247C1-9F38-364D-B72E-A8BB238C5E5A}"/>
              </a:ext>
            </a:extLst>
          </p:cNvPr>
          <p:cNvSpPr/>
          <p:nvPr/>
        </p:nvSpPr>
        <p:spPr>
          <a:xfrm>
            <a:off x="478926" y="248862"/>
            <a:ext cx="7692490"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5. Microaprendizaje o Microlearning</a:t>
            </a:r>
            <a:endParaRPr lang="es-CO" sz="4800" dirty="0">
              <a:latin typeface="Bebas Neue" pitchFamily="2" charset="77"/>
            </a:endParaRPr>
          </a:p>
        </p:txBody>
      </p:sp>
      <p:cxnSp>
        <p:nvCxnSpPr>
          <p:cNvPr id="9" name="Conector recto 8">
            <a:extLst>
              <a:ext uri="{FF2B5EF4-FFF2-40B4-BE49-F238E27FC236}">
                <a16:creationId xmlns:a16="http://schemas.microsoft.com/office/drawing/2014/main" id="{4DDC0E1C-B399-6F4B-B439-D6639BBE32C7}"/>
              </a:ext>
            </a:extLst>
          </p:cNvPr>
          <p:cNvCxnSpPr/>
          <p:nvPr/>
        </p:nvCxnSpPr>
        <p:spPr>
          <a:xfrm flipH="1">
            <a:off x="1253055" y="1092224"/>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2" name="Rectángulo 11">
            <a:extLst>
              <a:ext uri="{FF2B5EF4-FFF2-40B4-BE49-F238E27FC236}">
                <a16:creationId xmlns:a16="http://schemas.microsoft.com/office/drawing/2014/main" id="{5681A6F9-60F9-2949-81C7-17CDC4B87D00}"/>
              </a:ext>
            </a:extLst>
          </p:cNvPr>
          <p:cNvSpPr/>
          <p:nvPr/>
        </p:nvSpPr>
        <p:spPr>
          <a:xfrm>
            <a:off x="112734" y="1548541"/>
            <a:ext cx="7340252" cy="3938016"/>
          </a:xfrm>
          <a:prstGeom prst="rect">
            <a:avLst/>
          </a:prstGeom>
          <a:solidFill>
            <a:srgbClr val="15283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40E1031F-BCB6-AB4A-A9E2-F2E3C1DDC351}"/>
              </a:ext>
            </a:extLst>
          </p:cNvPr>
          <p:cNvPicPr>
            <a:picLocks noChangeAspect="1"/>
          </p:cNvPicPr>
          <p:nvPr/>
        </p:nvPicPr>
        <p:blipFill rotWithShape="1">
          <a:blip r:embed="rId4"/>
          <a:srcRect l="8361"/>
          <a:stretch/>
        </p:blipFill>
        <p:spPr>
          <a:xfrm>
            <a:off x="6764054" y="2936468"/>
            <a:ext cx="5427945" cy="3948774"/>
          </a:xfrm>
          <a:prstGeom prst="rect">
            <a:avLst/>
          </a:prstGeom>
        </p:spPr>
      </p:pic>
      <p:sp>
        <p:nvSpPr>
          <p:cNvPr id="11" name="Rectángulo 10">
            <a:extLst>
              <a:ext uri="{FF2B5EF4-FFF2-40B4-BE49-F238E27FC236}">
                <a16:creationId xmlns:a16="http://schemas.microsoft.com/office/drawing/2014/main" id="{3897999E-B6FC-8A40-B193-7C7F5DB4055C}"/>
              </a:ext>
            </a:extLst>
          </p:cNvPr>
          <p:cNvSpPr/>
          <p:nvPr/>
        </p:nvSpPr>
        <p:spPr>
          <a:xfrm>
            <a:off x="478926" y="1638514"/>
            <a:ext cx="6009556" cy="3631763"/>
          </a:xfrm>
          <a:prstGeom prst="rect">
            <a:avLst/>
          </a:prstGeom>
        </p:spPr>
        <p:txBody>
          <a:bodyPr wrap="square">
            <a:spAutoFit/>
          </a:bodyPr>
          <a:lstStyle/>
          <a:p>
            <a:pPr algn="ctr">
              <a:spcAft>
                <a:spcPts val="0"/>
              </a:spcAft>
              <a:tabLst>
                <a:tab pos="180340" algn="l"/>
              </a:tabLst>
            </a:pPr>
            <a:r>
              <a:rPr lang="es-ES" sz="2300" dirty="0">
                <a:solidFill>
                  <a:schemeClr val="bg1"/>
                </a:solidFill>
                <a:latin typeface="Candara" panose="020E0502030303020204" pitchFamily="34" charset="0"/>
                <a:ea typeface="DengXian" panose="02010600030101010101" pitchFamily="2" charset="-122"/>
                <a:cs typeface="Arial" panose="020B0604020202020204" pitchFamily="34" charset="0"/>
              </a:rPr>
              <a:t>Esta metodología se caracteriza porque los estudiantes reciben ‘píldoras’ formativas de corta duración sobre un tema específico en forma de juegos, vídeos, infografías… Sus beneficios se relacionan con una mayor motivación y facilidad para retener los conocimientos adquiridos, acceso a los contenidos desde distintos dispositivos en cualquier momento y lugar, resultados de aprendizajes inmediatos…</a:t>
            </a:r>
            <a:endParaRPr lang="es-CO" sz="23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99664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552AA5FF-F1A5-E04D-9098-0E2226FED60E}"/>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9E5C3DDE-3ACD-AD4A-9259-D61236B46800}"/>
              </a:ext>
            </a:extLst>
          </p:cNvPr>
          <p:cNvSpPr/>
          <p:nvPr/>
        </p:nvSpPr>
        <p:spPr>
          <a:xfrm>
            <a:off x="5824602" y="2325342"/>
            <a:ext cx="5784295" cy="2677656"/>
          </a:xfrm>
          <a:prstGeom prst="rect">
            <a:avLst/>
          </a:prstGeom>
        </p:spPr>
        <p:txBody>
          <a:bodyPr wrap="square">
            <a:spAutoFit/>
          </a:bodyPr>
          <a:lstStyle/>
          <a:p>
            <a:pPr algn="ctr">
              <a:spcAft>
                <a:spcPts val="0"/>
              </a:spcAft>
              <a:tabLst>
                <a:tab pos="180340" algn="l"/>
              </a:tabLst>
            </a:pPr>
            <a:r>
              <a:rPr lang="es-ES" sz="2400" dirty="0">
                <a:latin typeface="Candara" panose="020E0502030303020204" pitchFamily="34" charset="0"/>
                <a:ea typeface="DengXian" panose="02010600030101010101" pitchFamily="2" charset="-122"/>
                <a:cs typeface="Arial" panose="020B0604020202020204" pitchFamily="34" charset="0"/>
              </a:rPr>
              <a:t>Esta disciplina tiene en Francisco Mora uno de sus representantes más destacados. En su opinión, “el cerebro sólo aprende si hay emoción”. Esto le ha llevado a estudiar cómo funciona este órgano, cómo aprendemos y la influencia que ejercen las emociones en este proceso.</a:t>
            </a:r>
            <a:endParaRPr lang="es-CO" sz="2400" dirty="0">
              <a:latin typeface="Calibri" panose="020F0502020204030204" pitchFamily="34" charset="0"/>
              <a:ea typeface="DengXian" panose="02010600030101010101" pitchFamily="2" charset="-122"/>
              <a:cs typeface="Arial" panose="020B0604020202020204" pitchFamily="34" charset="0"/>
            </a:endParaRPr>
          </a:p>
        </p:txBody>
      </p:sp>
      <p:sp>
        <p:nvSpPr>
          <p:cNvPr id="3" name="Rectángulo 2">
            <a:extLst>
              <a:ext uri="{FF2B5EF4-FFF2-40B4-BE49-F238E27FC236}">
                <a16:creationId xmlns:a16="http://schemas.microsoft.com/office/drawing/2014/main" id="{DFB1A6DB-1077-E144-BAD8-D29E5FCD1271}"/>
              </a:ext>
            </a:extLst>
          </p:cNvPr>
          <p:cNvSpPr/>
          <p:nvPr/>
        </p:nvSpPr>
        <p:spPr>
          <a:xfrm>
            <a:off x="503978" y="629884"/>
            <a:ext cx="3933449"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6. Neuroeducación</a:t>
            </a:r>
            <a:endParaRPr lang="es-CO" sz="4800" dirty="0">
              <a:latin typeface="Bebas Neue" pitchFamily="2" charset="77"/>
            </a:endParaRPr>
          </a:p>
        </p:txBody>
      </p:sp>
      <p:pic>
        <p:nvPicPr>
          <p:cNvPr id="5" name="Imagen 4">
            <a:extLst>
              <a:ext uri="{FF2B5EF4-FFF2-40B4-BE49-F238E27FC236}">
                <a16:creationId xmlns:a16="http://schemas.microsoft.com/office/drawing/2014/main" id="{51D321F0-BFB0-E344-9A1F-01ED057BC0A8}"/>
              </a:ext>
            </a:extLst>
          </p:cNvPr>
          <p:cNvPicPr>
            <a:picLocks noChangeAspect="1"/>
          </p:cNvPicPr>
          <p:nvPr/>
        </p:nvPicPr>
        <p:blipFill>
          <a:blip r:embed="rId3"/>
          <a:stretch>
            <a:fillRect/>
          </a:stretch>
        </p:blipFill>
        <p:spPr>
          <a:xfrm>
            <a:off x="9952176" y="5535168"/>
            <a:ext cx="1973450" cy="1164336"/>
          </a:xfrm>
          <a:prstGeom prst="rect">
            <a:avLst/>
          </a:prstGeom>
        </p:spPr>
      </p:pic>
      <p:cxnSp>
        <p:nvCxnSpPr>
          <p:cNvPr id="6" name="Conector recto 5">
            <a:extLst>
              <a:ext uri="{FF2B5EF4-FFF2-40B4-BE49-F238E27FC236}">
                <a16:creationId xmlns:a16="http://schemas.microsoft.com/office/drawing/2014/main" id="{555BA68A-4666-EE44-8468-B64D3DFF1AB2}"/>
              </a:ext>
            </a:extLst>
          </p:cNvPr>
          <p:cNvCxnSpPr/>
          <p:nvPr/>
        </p:nvCxnSpPr>
        <p:spPr>
          <a:xfrm flipH="1">
            <a:off x="1253055" y="1502962"/>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3" name="Anillo 12">
            <a:extLst>
              <a:ext uri="{FF2B5EF4-FFF2-40B4-BE49-F238E27FC236}">
                <a16:creationId xmlns:a16="http://schemas.microsoft.com/office/drawing/2014/main" id="{A5E32978-3D5A-2C46-94CE-95FFFF3226DC}"/>
              </a:ext>
            </a:extLst>
          </p:cNvPr>
          <p:cNvSpPr/>
          <p:nvPr/>
        </p:nvSpPr>
        <p:spPr>
          <a:xfrm>
            <a:off x="196981" y="3822192"/>
            <a:ext cx="2877312" cy="2877312"/>
          </a:xfrm>
          <a:prstGeom prst="donut">
            <a:avLst>
              <a:gd name="adj" fmla="val 4923"/>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C4F7F93D-38B4-D349-83EE-C49F08CEE29B}"/>
              </a:ext>
            </a:extLst>
          </p:cNvPr>
          <p:cNvSpPr/>
          <p:nvPr/>
        </p:nvSpPr>
        <p:spPr>
          <a:xfrm>
            <a:off x="1705590" y="5445977"/>
            <a:ext cx="1253527" cy="1253527"/>
          </a:xfrm>
          <a:prstGeom prst="ellipse">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94573A81-999E-A64D-880D-37D2FF88D5CD}"/>
              </a:ext>
            </a:extLst>
          </p:cNvPr>
          <p:cNvPicPr>
            <a:picLocks noChangeAspect="1"/>
          </p:cNvPicPr>
          <p:nvPr/>
        </p:nvPicPr>
        <p:blipFill rotWithShape="1">
          <a:blip r:embed="rId4"/>
          <a:srcRect l="13270"/>
          <a:stretch/>
        </p:blipFill>
        <p:spPr>
          <a:xfrm flipH="1">
            <a:off x="0" y="1909281"/>
            <a:ext cx="5421040" cy="3251200"/>
          </a:xfrm>
          <a:prstGeom prst="rect">
            <a:avLst/>
          </a:prstGeom>
        </p:spPr>
      </p:pic>
    </p:spTree>
    <p:extLst>
      <p:ext uri="{BB962C8B-B14F-4D97-AF65-F5344CB8AC3E}">
        <p14:creationId xmlns:p14="http://schemas.microsoft.com/office/powerpoint/2010/main" val="22115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8EEEE512-2774-7547-A3C2-14EE1C9C610F}"/>
              </a:ext>
            </a:extLst>
          </p:cNvPr>
          <p:cNvPicPr>
            <a:picLocks noChangeAspect="1"/>
          </p:cNvPicPr>
          <p:nvPr/>
        </p:nvPicPr>
        <p:blipFill>
          <a:blip r:embed="rId2"/>
          <a:stretch>
            <a:fillRect/>
          </a:stretch>
        </p:blipFill>
        <p:spPr>
          <a:xfrm>
            <a:off x="0" y="1654"/>
            <a:ext cx="12192000" cy="6854692"/>
          </a:xfrm>
          <a:prstGeom prst="rect">
            <a:avLst/>
          </a:prstGeom>
        </p:spPr>
      </p:pic>
      <p:pic>
        <p:nvPicPr>
          <p:cNvPr id="19" name="Imagen 18">
            <a:extLst>
              <a:ext uri="{FF2B5EF4-FFF2-40B4-BE49-F238E27FC236}">
                <a16:creationId xmlns:a16="http://schemas.microsoft.com/office/drawing/2014/main" id="{34466695-80F1-DA4B-A29E-64ADED0EF572}"/>
              </a:ext>
            </a:extLst>
          </p:cNvPr>
          <p:cNvPicPr>
            <a:picLocks noChangeAspect="1"/>
          </p:cNvPicPr>
          <p:nvPr/>
        </p:nvPicPr>
        <p:blipFill>
          <a:blip r:embed="rId3"/>
          <a:stretch>
            <a:fillRect/>
          </a:stretch>
        </p:blipFill>
        <p:spPr>
          <a:xfrm>
            <a:off x="0" y="0"/>
            <a:ext cx="12192000" cy="6858000"/>
          </a:xfrm>
          <a:prstGeom prst="rect">
            <a:avLst/>
          </a:prstGeom>
        </p:spPr>
      </p:pic>
      <p:pic>
        <p:nvPicPr>
          <p:cNvPr id="17" name="Imagen 16">
            <a:extLst>
              <a:ext uri="{FF2B5EF4-FFF2-40B4-BE49-F238E27FC236}">
                <a16:creationId xmlns:a16="http://schemas.microsoft.com/office/drawing/2014/main" id="{2228C80E-3162-8D46-91F3-8B061E774EE6}"/>
              </a:ext>
            </a:extLst>
          </p:cNvPr>
          <p:cNvPicPr>
            <a:picLocks noChangeAspect="1"/>
          </p:cNvPicPr>
          <p:nvPr/>
        </p:nvPicPr>
        <p:blipFill>
          <a:blip r:embed="rId4"/>
          <a:stretch>
            <a:fillRect/>
          </a:stretch>
        </p:blipFill>
        <p:spPr>
          <a:xfrm>
            <a:off x="0" y="0"/>
            <a:ext cx="12192000" cy="6858000"/>
          </a:xfrm>
          <a:prstGeom prst="rect">
            <a:avLst/>
          </a:prstGeom>
        </p:spPr>
      </p:pic>
      <p:sp>
        <p:nvSpPr>
          <p:cNvPr id="15" name="Rectángulo 14">
            <a:extLst>
              <a:ext uri="{FF2B5EF4-FFF2-40B4-BE49-F238E27FC236}">
                <a16:creationId xmlns:a16="http://schemas.microsoft.com/office/drawing/2014/main" id="{E878188F-3B4A-E443-99FC-6FDCEBC71246}"/>
              </a:ext>
            </a:extLst>
          </p:cNvPr>
          <p:cNvSpPr/>
          <p:nvPr/>
        </p:nvSpPr>
        <p:spPr>
          <a:xfrm>
            <a:off x="0" y="3269293"/>
            <a:ext cx="6476702" cy="3430211"/>
          </a:xfrm>
          <a:prstGeom prst="rect">
            <a:avLst/>
          </a:prstGeom>
          <a:solidFill>
            <a:srgbClr val="4472C4">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75DDDBA2-BDAD-1040-93AD-D719CC312892}"/>
              </a:ext>
            </a:extLst>
          </p:cNvPr>
          <p:cNvSpPr/>
          <p:nvPr/>
        </p:nvSpPr>
        <p:spPr>
          <a:xfrm>
            <a:off x="373635" y="3411949"/>
            <a:ext cx="5880527" cy="3139321"/>
          </a:xfrm>
          <a:prstGeom prst="rect">
            <a:avLst/>
          </a:prstGeom>
        </p:spPr>
        <p:txBody>
          <a:bodyPr wrap="square">
            <a:spAutoFit/>
          </a:bodyPr>
          <a:lstStyle/>
          <a:p>
            <a:pPr algn="ctr">
              <a:spcAft>
                <a:spcPts val="0"/>
              </a:spcAft>
            </a:pPr>
            <a:r>
              <a:rPr lang="es-ES" sz="2200" dirty="0">
                <a:solidFill>
                  <a:schemeClr val="bg1"/>
                </a:solidFill>
                <a:latin typeface="Candara" panose="020E0502030303020204" pitchFamily="34" charset="0"/>
                <a:ea typeface="DengXian" panose="02010600030101010101" pitchFamily="2" charset="-122"/>
                <a:cs typeface="Arial" panose="020B0604020202020204" pitchFamily="34" charset="0"/>
              </a:rPr>
              <a:t>El informe NMC </a:t>
            </a:r>
            <a:r>
              <a:rPr lang="es-ES" sz="2200" dirty="0" err="1">
                <a:solidFill>
                  <a:schemeClr val="bg1"/>
                </a:solidFill>
                <a:latin typeface="Candara" panose="020E0502030303020204" pitchFamily="34" charset="0"/>
                <a:ea typeface="DengXian" panose="02010600030101010101" pitchFamily="2" charset="-122"/>
                <a:cs typeface="Arial" panose="020B0604020202020204" pitchFamily="34" charset="0"/>
              </a:rPr>
              <a:t>Horizon</a:t>
            </a:r>
            <a:r>
              <a:rPr lang="es-ES" sz="2200" dirty="0">
                <a:solidFill>
                  <a:schemeClr val="bg1"/>
                </a:solidFill>
                <a:latin typeface="Candara" panose="020E0502030303020204" pitchFamily="34" charset="0"/>
                <a:ea typeface="DengXian" panose="02010600030101010101" pitchFamily="2" charset="-122"/>
                <a:cs typeface="Arial" panose="020B0604020202020204" pitchFamily="34" charset="0"/>
              </a:rPr>
              <a:t> apunta que  las tecnologías con mayor crecimiento son las relacionadas con la realidad virtual y aumentada. Con ellas, se logra no sólo incrementar la curiosidad y motivación del alumnado, también potenciar el aprendizaje a través de la experiencia. Así, el atractivo de este tipo de tecnologías inmersivas es su capacidad para crear escenarios virtuales. </a:t>
            </a:r>
            <a:endParaRPr lang="es-CO" sz="22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
        <p:nvSpPr>
          <p:cNvPr id="3" name="Rectángulo 2">
            <a:extLst>
              <a:ext uri="{FF2B5EF4-FFF2-40B4-BE49-F238E27FC236}">
                <a16:creationId xmlns:a16="http://schemas.microsoft.com/office/drawing/2014/main" id="{3916F3E3-FC4C-214F-BBCF-07BE6DAECBDF}"/>
              </a:ext>
            </a:extLst>
          </p:cNvPr>
          <p:cNvSpPr/>
          <p:nvPr/>
        </p:nvSpPr>
        <p:spPr>
          <a:xfrm>
            <a:off x="1355748" y="695658"/>
            <a:ext cx="5574603"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7. Tecnologías inmersivas:</a:t>
            </a:r>
            <a:endParaRPr lang="es-CO" sz="4800" dirty="0">
              <a:latin typeface="Bebas Neue" pitchFamily="2" charset="77"/>
            </a:endParaRPr>
          </a:p>
        </p:txBody>
      </p:sp>
      <p:sp>
        <p:nvSpPr>
          <p:cNvPr id="4" name="Rectángulo 3">
            <a:extLst>
              <a:ext uri="{FF2B5EF4-FFF2-40B4-BE49-F238E27FC236}">
                <a16:creationId xmlns:a16="http://schemas.microsoft.com/office/drawing/2014/main" id="{DCC6C228-1332-1F48-BF08-C3C6C8111A00}"/>
              </a:ext>
            </a:extLst>
          </p:cNvPr>
          <p:cNvSpPr/>
          <p:nvPr/>
        </p:nvSpPr>
        <p:spPr>
          <a:xfrm>
            <a:off x="1355748" y="1315619"/>
            <a:ext cx="4792466" cy="646331"/>
          </a:xfrm>
          <a:prstGeom prst="rect">
            <a:avLst/>
          </a:prstGeom>
        </p:spPr>
        <p:txBody>
          <a:bodyPr wrap="none">
            <a:spAutoFit/>
          </a:bodyPr>
          <a:lstStyle/>
          <a:p>
            <a:r>
              <a:rPr lang="es-ES" sz="3600" b="1" dirty="0">
                <a:latin typeface="Bebas Neue" pitchFamily="2" charset="77"/>
                <a:ea typeface="DengXian" panose="02010600030101010101" pitchFamily="2" charset="-122"/>
                <a:cs typeface="Arial" panose="020B0604020202020204" pitchFamily="34" charset="0"/>
              </a:rPr>
              <a:t>realidad virtual y aumentada</a:t>
            </a:r>
            <a:endParaRPr lang="es-CO" sz="3600" dirty="0"/>
          </a:p>
        </p:txBody>
      </p:sp>
      <p:pic>
        <p:nvPicPr>
          <p:cNvPr id="5" name="Imagen 4">
            <a:extLst>
              <a:ext uri="{FF2B5EF4-FFF2-40B4-BE49-F238E27FC236}">
                <a16:creationId xmlns:a16="http://schemas.microsoft.com/office/drawing/2014/main" id="{ECE7F8C2-424D-7644-808B-77E8A0FF3D1F}"/>
              </a:ext>
            </a:extLst>
          </p:cNvPr>
          <p:cNvPicPr>
            <a:picLocks noChangeAspect="1"/>
          </p:cNvPicPr>
          <p:nvPr/>
        </p:nvPicPr>
        <p:blipFill>
          <a:blip r:embed="rId5"/>
          <a:stretch>
            <a:fillRect/>
          </a:stretch>
        </p:blipFill>
        <p:spPr>
          <a:xfrm>
            <a:off x="9952176" y="5535168"/>
            <a:ext cx="1973450" cy="1164336"/>
          </a:xfrm>
          <a:prstGeom prst="rect">
            <a:avLst/>
          </a:prstGeom>
        </p:spPr>
      </p:pic>
      <p:cxnSp>
        <p:nvCxnSpPr>
          <p:cNvPr id="6" name="Conector recto 5">
            <a:extLst>
              <a:ext uri="{FF2B5EF4-FFF2-40B4-BE49-F238E27FC236}">
                <a16:creationId xmlns:a16="http://schemas.microsoft.com/office/drawing/2014/main" id="{66290A71-F6C6-AF42-8602-EF59F3169A5F}"/>
              </a:ext>
            </a:extLst>
          </p:cNvPr>
          <p:cNvCxnSpPr/>
          <p:nvPr/>
        </p:nvCxnSpPr>
        <p:spPr>
          <a:xfrm flipH="1">
            <a:off x="2129877" y="1949758"/>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1" name="Anillo 10">
            <a:extLst>
              <a:ext uri="{FF2B5EF4-FFF2-40B4-BE49-F238E27FC236}">
                <a16:creationId xmlns:a16="http://schemas.microsoft.com/office/drawing/2014/main" id="{EE3E73AF-D256-AB40-AA99-11CA04161DBF}"/>
              </a:ext>
            </a:extLst>
          </p:cNvPr>
          <p:cNvSpPr/>
          <p:nvPr/>
        </p:nvSpPr>
        <p:spPr>
          <a:xfrm>
            <a:off x="497228" y="4121690"/>
            <a:ext cx="2877312" cy="2877312"/>
          </a:xfrm>
          <a:prstGeom prst="donut">
            <a:avLst>
              <a:gd name="adj" fmla="val 4923"/>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660462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552AA5FF-F1A5-E04D-9098-0E2226FED60E}"/>
              </a:ext>
            </a:extLst>
          </p:cNvPr>
          <p:cNvPicPr>
            <a:picLocks noChangeAspect="1"/>
          </p:cNvPicPr>
          <p:nvPr/>
        </p:nvPicPr>
        <p:blipFill>
          <a:blip r:embed="rId2"/>
          <a:stretch>
            <a:fillRect/>
          </a:stretch>
        </p:blipFill>
        <p:spPr>
          <a:xfrm>
            <a:off x="0" y="0"/>
            <a:ext cx="12192000" cy="6858000"/>
          </a:xfrm>
          <a:prstGeom prst="rect">
            <a:avLst/>
          </a:prstGeom>
        </p:spPr>
      </p:pic>
      <p:sp>
        <p:nvSpPr>
          <p:cNvPr id="8" name="Rectángulo 7">
            <a:extLst>
              <a:ext uri="{FF2B5EF4-FFF2-40B4-BE49-F238E27FC236}">
                <a16:creationId xmlns:a16="http://schemas.microsoft.com/office/drawing/2014/main" id="{E4EA6308-1CAC-7846-A57A-9E9FD9A54696}"/>
              </a:ext>
            </a:extLst>
          </p:cNvPr>
          <p:cNvSpPr/>
          <p:nvPr/>
        </p:nvSpPr>
        <p:spPr>
          <a:xfrm>
            <a:off x="5123145" y="3144033"/>
            <a:ext cx="6802481" cy="3382027"/>
          </a:xfrm>
          <a:prstGeom prst="rect">
            <a:avLst/>
          </a:prstGeom>
          <a:solidFill>
            <a:srgbClr val="15283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9E5C3DDE-3ACD-AD4A-9259-D61236B46800}"/>
              </a:ext>
            </a:extLst>
          </p:cNvPr>
          <p:cNvSpPr/>
          <p:nvPr/>
        </p:nvSpPr>
        <p:spPr>
          <a:xfrm>
            <a:off x="5886196" y="3429000"/>
            <a:ext cx="5784295" cy="2800767"/>
          </a:xfrm>
          <a:prstGeom prst="rect">
            <a:avLst/>
          </a:prstGeom>
        </p:spPr>
        <p:txBody>
          <a:bodyPr wrap="square">
            <a:spAutoFit/>
          </a:bodyPr>
          <a:lstStyle/>
          <a:p>
            <a:pPr algn="ctr">
              <a:spcAft>
                <a:spcPts val="0"/>
              </a:spcAft>
              <a:tabLst>
                <a:tab pos="180340" algn="l"/>
              </a:tabLst>
            </a:pPr>
            <a:r>
              <a:rPr lang="es-ES" sz="2200" dirty="0">
                <a:solidFill>
                  <a:schemeClr val="bg1"/>
                </a:solidFill>
                <a:latin typeface="Candara" panose="020E0502030303020204" pitchFamily="34" charset="0"/>
                <a:ea typeface="DengXian" panose="02010600030101010101" pitchFamily="2" charset="-122"/>
                <a:cs typeface="Arial" panose="020B0604020202020204" pitchFamily="34" charset="0"/>
              </a:rPr>
              <a:t>Esta metodología aprovecha las posibilidades comunicativas que ofrecen las imágenes para expresar ideas y pensamientos. En clase de Literatura, por ejemplo, puede ayudar a que los estudiantes retengan mucho mejor la información relacionada con un autor o una época literaria concreta. Pero tiene aplicaciones en cualquier otra materia.</a:t>
            </a:r>
            <a:endParaRPr lang="es-CO" sz="22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
        <p:nvSpPr>
          <p:cNvPr id="3" name="Rectángulo 2">
            <a:extLst>
              <a:ext uri="{FF2B5EF4-FFF2-40B4-BE49-F238E27FC236}">
                <a16:creationId xmlns:a16="http://schemas.microsoft.com/office/drawing/2014/main" id="{DFB1A6DB-1077-E144-BAD8-D29E5FCD1271}"/>
              </a:ext>
            </a:extLst>
          </p:cNvPr>
          <p:cNvSpPr/>
          <p:nvPr/>
        </p:nvSpPr>
        <p:spPr>
          <a:xfrm>
            <a:off x="503978" y="629884"/>
            <a:ext cx="3770584" cy="830997"/>
          </a:xfrm>
          <a:prstGeom prst="rect">
            <a:avLst/>
          </a:prstGeom>
        </p:spPr>
        <p:txBody>
          <a:bodyPr wrap="none">
            <a:spAutoFit/>
          </a:bodyPr>
          <a:lstStyle/>
          <a:p>
            <a:r>
              <a:rPr lang="es-ES" sz="4800" b="1" dirty="0">
                <a:latin typeface="Bebas Neue" pitchFamily="2" charset="77"/>
                <a:ea typeface="DengXian" panose="02010600030101010101" pitchFamily="2" charset="-122"/>
                <a:cs typeface="Arial" panose="020B0604020202020204" pitchFamily="34" charset="0"/>
              </a:rPr>
              <a:t>8. Visual Thinking</a:t>
            </a:r>
            <a:endParaRPr lang="es-CO" sz="4800" dirty="0">
              <a:latin typeface="Bebas Neue" pitchFamily="2" charset="77"/>
            </a:endParaRPr>
          </a:p>
        </p:txBody>
      </p:sp>
      <p:pic>
        <p:nvPicPr>
          <p:cNvPr id="5" name="Imagen 4">
            <a:extLst>
              <a:ext uri="{FF2B5EF4-FFF2-40B4-BE49-F238E27FC236}">
                <a16:creationId xmlns:a16="http://schemas.microsoft.com/office/drawing/2014/main" id="{51D321F0-BFB0-E344-9A1F-01ED057BC0A8}"/>
              </a:ext>
            </a:extLst>
          </p:cNvPr>
          <p:cNvPicPr>
            <a:picLocks noChangeAspect="1"/>
          </p:cNvPicPr>
          <p:nvPr/>
        </p:nvPicPr>
        <p:blipFill>
          <a:blip r:embed="rId3"/>
          <a:stretch>
            <a:fillRect/>
          </a:stretch>
        </p:blipFill>
        <p:spPr>
          <a:xfrm>
            <a:off x="2494276" y="5490572"/>
            <a:ext cx="1973450" cy="1164336"/>
          </a:xfrm>
          <a:prstGeom prst="rect">
            <a:avLst/>
          </a:prstGeom>
        </p:spPr>
      </p:pic>
      <p:cxnSp>
        <p:nvCxnSpPr>
          <p:cNvPr id="6" name="Conector recto 5">
            <a:extLst>
              <a:ext uri="{FF2B5EF4-FFF2-40B4-BE49-F238E27FC236}">
                <a16:creationId xmlns:a16="http://schemas.microsoft.com/office/drawing/2014/main" id="{555BA68A-4666-EE44-8468-B64D3DFF1AB2}"/>
              </a:ext>
            </a:extLst>
          </p:cNvPr>
          <p:cNvCxnSpPr/>
          <p:nvPr/>
        </p:nvCxnSpPr>
        <p:spPr>
          <a:xfrm flipH="1">
            <a:off x="1253055" y="1502962"/>
            <a:ext cx="3072384" cy="0"/>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3" name="Anillo 12">
            <a:extLst>
              <a:ext uri="{FF2B5EF4-FFF2-40B4-BE49-F238E27FC236}">
                <a16:creationId xmlns:a16="http://schemas.microsoft.com/office/drawing/2014/main" id="{A5E32978-3D5A-2C46-94CE-95FFFF3226DC}"/>
              </a:ext>
            </a:extLst>
          </p:cNvPr>
          <p:cNvSpPr/>
          <p:nvPr/>
        </p:nvSpPr>
        <p:spPr>
          <a:xfrm>
            <a:off x="196981" y="3822192"/>
            <a:ext cx="2877312" cy="2877312"/>
          </a:xfrm>
          <a:prstGeom prst="donut">
            <a:avLst>
              <a:gd name="adj" fmla="val 4923"/>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C4F7F93D-38B4-D349-83EE-C49F08CEE29B}"/>
              </a:ext>
            </a:extLst>
          </p:cNvPr>
          <p:cNvSpPr/>
          <p:nvPr/>
        </p:nvSpPr>
        <p:spPr>
          <a:xfrm>
            <a:off x="1705590" y="5445977"/>
            <a:ext cx="1253527" cy="1253527"/>
          </a:xfrm>
          <a:prstGeom prst="ellipse">
            <a:avLst/>
          </a:prstGeom>
          <a:solidFill>
            <a:srgbClr val="000000">
              <a:alpha val="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1B0B7159-92EB-2F4D-91C3-E08CD79F5454}"/>
              </a:ext>
            </a:extLst>
          </p:cNvPr>
          <p:cNvPicPr>
            <a:picLocks noChangeAspect="1"/>
          </p:cNvPicPr>
          <p:nvPr/>
        </p:nvPicPr>
        <p:blipFill>
          <a:blip r:embed="rId4"/>
          <a:stretch>
            <a:fillRect/>
          </a:stretch>
        </p:blipFill>
        <p:spPr>
          <a:xfrm>
            <a:off x="0" y="1819574"/>
            <a:ext cx="5631061" cy="3626403"/>
          </a:xfrm>
          <a:prstGeom prst="rect">
            <a:avLst/>
          </a:prstGeom>
        </p:spPr>
      </p:pic>
    </p:spTree>
    <p:extLst>
      <p:ext uri="{BB962C8B-B14F-4D97-AF65-F5344CB8AC3E}">
        <p14:creationId xmlns:p14="http://schemas.microsoft.com/office/powerpoint/2010/main" val="3893287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3498EC2-2520-5D4B-9088-DDB2237D9AAF}"/>
              </a:ext>
            </a:extLst>
          </p:cNvPr>
          <p:cNvPicPr>
            <a:picLocks noChangeAspect="1"/>
          </p:cNvPicPr>
          <p:nvPr/>
        </p:nvPicPr>
        <p:blipFill>
          <a:blip r:embed="rId2"/>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D2457428-7F57-AF42-A4C7-5BC9AD0E2752}"/>
              </a:ext>
            </a:extLst>
          </p:cNvPr>
          <p:cNvPicPr>
            <a:picLocks noChangeAspect="1"/>
          </p:cNvPicPr>
          <p:nvPr/>
        </p:nvPicPr>
        <p:blipFill>
          <a:blip r:embed="rId3"/>
          <a:stretch>
            <a:fillRect/>
          </a:stretch>
        </p:blipFill>
        <p:spPr>
          <a:xfrm>
            <a:off x="9952176" y="5535168"/>
            <a:ext cx="1973450" cy="1164336"/>
          </a:xfrm>
          <a:prstGeom prst="rect">
            <a:avLst/>
          </a:prstGeom>
        </p:spPr>
      </p:pic>
      <p:sp>
        <p:nvSpPr>
          <p:cNvPr id="13" name="Anillo 12">
            <a:extLst>
              <a:ext uri="{FF2B5EF4-FFF2-40B4-BE49-F238E27FC236}">
                <a16:creationId xmlns:a16="http://schemas.microsoft.com/office/drawing/2014/main" id="{34FEE8F1-ED08-2C4B-B477-A02EEC40BC22}"/>
              </a:ext>
            </a:extLst>
          </p:cNvPr>
          <p:cNvSpPr/>
          <p:nvPr/>
        </p:nvSpPr>
        <p:spPr>
          <a:xfrm>
            <a:off x="9314688" y="4865825"/>
            <a:ext cx="2877312" cy="2877312"/>
          </a:xfrm>
          <a:prstGeom prst="donut">
            <a:avLst>
              <a:gd name="adj" fmla="val 492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Elipse 13">
            <a:extLst>
              <a:ext uri="{FF2B5EF4-FFF2-40B4-BE49-F238E27FC236}">
                <a16:creationId xmlns:a16="http://schemas.microsoft.com/office/drawing/2014/main" id="{666A2CFD-43CE-1949-AFFC-21F8BD3B5999}"/>
              </a:ext>
            </a:extLst>
          </p:cNvPr>
          <p:cNvSpPr/>
          <p:nvPr/>
        </p:nvSpPr>
        <p:spPr>
          <a:xfrm>
            <a:off x="9112106" y="4859793"/>
            <a:ext cx="1253527" cy="1253527"/>
          </a:xfrm>
          <a:prstGeom prst="ellipse">
            <a:avLst/>
          </a:prstGeom>
          <a:solidFill>
            <a:srgbClr val="92D0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a:extLst>
              <a:ext uri="{FF2B5EF4-FFF2-40B4-BE49-F238E27FC236}">
                <a16:creationId xmlns:a16="http://schemas.microsoft.com/office/drawing/2014/main" id="{9281D126-53B8-5345-992F-AF5788D9ADE2}"/>
              </a:ext>
            </a:extLst>
          </p:cNvPr>
          <p:cNvSpPr txBox="1"/>
          <p:nvPr/>
        </p:nvSpPr>
        <p:spPr>
          <a:xfrm>
            <a:off x="2267211" y="1888578"/>
            <a:ext cx="7257172" cy="2800767"/>
          </a:xfrm>
          <a:prstGeom prst="rect">
            <a:avLst/>
          </a:prstGeom>
          <a:noFill/>
        </p:spPr>
        <p:txBody>
          <a:bodyPr wrap="square" rtlCol="0">
            <a:spAutoFit/>
          </a:bodyPr>
          <a:lstStyle/>
          <a:p>
            <a:r>
              <a:rPr lang="es-CO" sz="2400" b="1" dirty="0">
                <a:solidFill>
                  <a:schemeClr val="bg1"/>
                </a:solidFill>
                <a:latin typeface="Verdana" panose="020B0604030504040204" pitchFamily="34" charset="0"/>
                <a:ea typeface="Verdana" panose="020B0604030504040204" pitchFamily="34" charset="0"/>
                <a:cs typeface="Verdana" panose="020B0604030504040204" pitchFamily="34" charset="0"/>
              </a:rPr>
              <a:t>Material elaborado por:</a:t>
            </a:r>
          </a:p>
          <a:p>
            <a:r>
              <a:rPr lang="es-CO" sz="2400" b="1" dirty="0">
                <a:solidFill>
                  <a:schemeClr val="bg1"/>
                </a:solidFill>
                <a:latin typeface="Verdana" panose="020B0604030504040204" pitchFamily="34" charset="0"/>
                <a:ea typeface="Verdana" panose="020B0604030504040204" pitchFamily="34" charset="0"/>
                <a:cs typeface="Verdana" panose="020B0604030504040204" pitchFamily="34" charset="0"/>
              </a:rPr>
              <a:t>OSCAR A. PÉREZ SAYAGO</a:t>
            </a:r>
            <a:br>
              <a:rPr lang="es-CO" sz="24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s-CO" sz="2000" dirty="0">
                <a:solidFill>
                  <a:schemeClr val="bg1"/>
                </a:solidFill>
                <a:latin typeface="Verdana" panose="020B0604030504040204" pitchFamily="34" charset="0"/>
                <a:ea typeface="Verdana" panose="020B0604030504040204" pitchFamily="34" charset="0"/>
                <a:cs typeface="Verdana" panose="020B0604030504040204" pitchFamily="34" charset="0"/>
              </a:rPr>
              <a:t>Secretario General de CIEC</a:t>
            </a:r>
            <a:br>
              <a:rPr lang="es-CO" sz="20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s-CO" sz="2000" dirty="0">
                <a:solidFill>
                  <a:schemeClr val="bg1"/>
                </a:solidFill>
                <a:latin typeface="Verdana" panose="020B0604030504040204" pitchFamily="34" charset="0"/>
                <a:ea typeface="Verdana" panose="020B0604030504040204" pitchFamily="34" charset="0"/>
                <a:cs typeface="Verdana" panose="020B0604030504040204" pitchFamily="34" charset="0"/>
              </a:rPr>
              <a:t>Confederación Interamericana de Educación Católica</a:t>
            </a:r>
            <a:br>
              <a:rPr lang="es-CO" sz="20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s-CO" sz="2000" dirty="0">
                <a:solidFill>
                  <a:schemeClr val="bg1"/>
                </a:solidFill>
                <a:latin typeface="Verdana" panose="020B0604030504040204" pitchFamily="34" charset="0"/>
                <a:ea typeface="Verdana" panose="020B0604030504040204" pitchFamily="34" charset="0"/>
                <a:cs typeface="Verdana" panose="020B0604030504040204" pitchFamily="34" charset="0"/>
              </a:rPr>
              <a:t>oscarp347@gmail.com  secretariogeneral@ciec.edu.co</a:t>
            </a:r>
            <a:br>
              <a:rPr lang="es-CO" sz="20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s-CO" sz="2000" dirty="0">
                <a:solidFill>
                  <a:schemeClr val="bg1"/>
                </a:solidFill>
                <a:latin typeface="Verdana" panose="020B0604030504040204" pitchFamily="34" charset="0"/>
                <a:ea typeface="Verdana" panose="020B0604030504040204" pitchFamily="34" charset="0"/>
                <a:cs typeface="Verdana" panose="020B0604030504040204" pitchFamily="34" charset="0"/>
              </a:rPr>
              <a:t>WhatsApp: +57 3214449650</a:t>
            </a:r>
            <a:br>
              <a:rPr lang="es-CO" sz="24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s-CO" sz="2400" b="1" dirty="0">
                <a:solidFill>
                  <a:schemeClr val="bg1"/>
                </a:solidFill>
                <a:latin typeface="Verdana" panose="020B0604030504040204" pitchFamily="34" charset="0"/>
                <a:ea typeface="Verdana" panose="020B0604030504040204" pitchFamily="34" charset="0"/>
                <a:cs typeface="Verdana" panose="020B0604030504040204" pitchFamily="34" charset="0"/>
              </a:rPr>
              <a:t>www.ciec.edu.co </a:t>
            </a:r>
          </a:p>
          <a:p>
            <a:endParaRPr lang="es-CO" sz="2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5804144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751</TotalTime>
  <Words>294</Words>
  <Application>Microsoft Macintosh PowerPoint</Application>
  <PresentationFormat>Panorámica</PresentationFormat>
  <Paragraphs>26</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Arial</vt:lpstr>
      <vt:lpstr>Bebas Neue</vt:lpstr>
      <vt:lpstr>Calibri</vt:lpstr>
      <vt:lpstr>Calibri Light</vt:lpstr>
      <vt:lpstr>Candara</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SecretariaGeneral CIEC</dc:creator>
  <cp:lastModifiedBy>Oscar A. Pérez Sayago</cp:lastModifiedBy>
  <cp:revision>40</cp:revision>
  <dcterms:created xsi:type="dcterms:W3CDTF">2018-08-27T20:35:38Z</dcterms:created>
  <dcterms:modified xsi:type="dcterms:W3CDTF">2019-02-11T09:45:32Z</dcterms:modified>
</cp:coreProperties>
</file>