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3" r:id="rId6"/>
    <p:sldId id="264" r:id="rId7"/>
    <p:sldId id="260" r:id="rId8"/>
    <p:sldId id="261"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01" r:id="rId3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03"/>
    <p:restoredTop sz="94619"/>
  </p:normalViewPr>
  <p:slideViewPr>
    <p:cSldViewPr snapToGrid="0" snapToObjects="1">
      <p:cViewPr varScale="1">
        <p:scale>
          <a:sx n="114" d="100"/>
          <a:sy n="114" d="100"/>
        </p:scale>
        <p:origin x="9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547D7-98D5-0945-8DC1-204F14D493A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52F25E3-9658-E84A-B220-066FAFD3D1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A1EA9463-E272-284F-B814-CEF99F834468}"/>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6A163B4D-8F28-6E49-A9CA-8304953F37E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C841CD0-DDA9-2645-A38D-1DEA79B86B28}"/>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90890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2DD0F-8AA6-084A-A5CE-7D49C149BCE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EC4C3D5-AAB0-A540-AB80-4D25D64B28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2D5C8E3-464A-174F-9EE1-22CA7368C6A6}"/>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C0C6B610-7D7C-D14D-80B5-23EF481F17A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F2E7B38-F0C9-A546-9A2D-E03F1DFB883A}"/>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3396709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24CD20-7804-4F4E-9A3F-E43DC8E0C67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8976797-E594-3843-8DB3-AAFBF6FAB3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7E2303E-3732-C344-83B0-B10C66390F1D}"/>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40395D42-2FBA-5246-81A9-352C2C8F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FE0F23D-DEB2-A842-8200-BA47996717FC}"/>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79012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AE61E3-C1D1-BA43-842C-18D883E1850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074D6E5-37DE-2743-BB4E-8AA70BD3CBD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ED817099-A9E7-5248-B23D-555F6AD150E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D7732CB-D126-E547-8023-DEAFE9DE94C2}"/>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6" name="Marcador de pie de página 5">
            <a:extLst>
              <a:ext uri="{FF2B5EF4-FFF2-40B4-BE49-F238E27FC236}">
                <a16:creationId xmlns:a16="http://schemas.microsoft.com/office/drawing/2014/main" id="{476D6860-C229-B94A-9DDD-A5A5129D5C5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5BCD99E-2264-4741-AFD0-30651F7197FF}"/>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2991881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006018-5D69-9844-91D6-FF2548BAD98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42C02CC-6EDA-EC43-AE49-3CDB1A9AFC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2FAF426-961D-7241-81F1-B4AEBE8D5E0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19A1C0A-6935-0841-9698-929D3EAC52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7CC254D-94D9-384E-B25E-396359E0512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4E29EDBA-B7EC-BB4E-B011-205C4A8F1C88}"/>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8" name="Marcador de pie de página 7">
            <a:extLst>
              <a:ext uri="{FF2B5EF4-FFF2-40B4-BE49-F238E27FC236}">
                <a16:creationId xmlns:a16="http://schemas.microsoft.com/office/drawing/2014/main" id="{F07C00D1-F1A2-A543-BC05-4312ADB8534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EBF397F-388F-BF42-9D9A-80FFEAE37C9A}"/>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915090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79251-74B9-4D43-8664-B52B2B81167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7A4B3672-EB73-6345-AF1A-93D9EFAEC745}"/>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4" name="Marcador de pie de página 3">
            <a:extLst>
              <a:ext uri="{FF2B5EF4-FFF2-40B4-BE49-F238E27FC236}">
                <a16:creationId xmlns:a16="http://schemas.microsoft.com/office/drawing/2014/main" id="{6C34CA53-C2FD-5245-8FAA-A5797C36E56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56BEFBA1-6258-6347-A4E8-5F2FC888D447}"/>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1112525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C59F308-88AC-4742-902A-643C68997C92}"/>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3" name="Marcador de pie de página 2">
            <a:extLst>
              <a:ext uri="{FF2B5EF4-FFF2-40B4-BE49-F238E27FC236}">
                <a16:creationId xmlns:a16="http://schemas.microsoft.com/office/drawing/2014/main" id="{ED4C5B2F-4C18-6B4C-87C6-B24E36199382}"/>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7D76A64-33D1-B741-82A7-6FABFD263156}"/>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2175268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414CD7-6BA7-804A-88B8-DC9E7971024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6742E38-4630-C349-9C10-12541716E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DC0CB5DB-A83F-D449-B444-43D891A84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588964C-BA5F-9640-BEA9-83BEE8367911}"/>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6" name="Marcador de pie de página 5">
            <a:extLst>
              <a:ext uri="{FF2B5EF4-FFF2-40B4-BE49-F238E27FC236}">
                <a16:creationId xmlns:a16="http://schemas.microsoft.com/office/drawing/2014/main" id="{48EB9239-2946-F94D-A1F7-7C221AB5A5A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92FD558-0B62-2348-B087-9B60DE6CEA2D}"/>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66143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5B57C5-13E5-FD48-8C6B-C51ECA8117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C60ABC92-C806-6A44-AFDD-7F9468400F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269CB47-6C7F-3948-9FFF-70449EDCF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798BB86-B289-5F41-A92E-4834B926C838}"/>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6" name="Marcador de pie de página 5">
            <a:extLst>
              <a:ext uri="{FF2B5EF4-FFF2-40B4-BE49-F238E27FC236}">
                <a16:creationId xmlns:a16="http://schemas.microsoft.com/office/drawing/2014/main" id="{7C598A93-99BF-AC4F-ABD1-3C64A65C917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1C73528-A1CB-6843-8979-20FE80CA2251}"/>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2830577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9924D-2E65-9344-807C-42D83251A36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FCEF097-F93C-7B4F-B8F9-BE3ABFC2C07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C8D0982-7A0C-0B4D-B5B4-0A879E1D68A4}"/>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B31E7044-53CB-5A42-9D29-F5BA3BA97F0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AA72B4A-144E-504B-B024-05CC174827F7}"/>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11915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34DDAB7-74B1-1340-9609-25C9C848D26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BA81C3E-204D-274F-AAF2-A879A1B8F21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25F5B6-65BD-2543-B76B-97446323AC36}"/>
              </a:ext>
            </a:extLst>
          </p:cNvPr>
          <p:cNvSpPr>
            <a:spLocks noGrp="1"/>
          </p:cNvSpPr>
          <p:nvPr>
            <p:ph type="dt" sz="half" idx="10"/>
          </p:nvPr>
        </p:nvSpPr>
        <p:spPr/>
        <p:txBody>
          <a:body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712069C1-B123-B34F-A2BA-8EF3282DCE7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E96005B-E692-604F-834A-7B67C74C1C4F}"/>
              </a:ext>
            </a:extLst>
          </p:cNvPr>
          <p:cNvSpPr>
            <a:spLocks noGrp="1"/>
          </p:cNvSpPr>
          <p:nvPr>
            <p:ph type="sldNum" sz="quarter" idx="12"/>
          </p:nvPr>
        </p:nvSpPr>
        <p:spPr/>
        <p:txBody>
          <a:bodyPr/>
          <a:lstStyle/>
          <a:p>
            <a:fld id="{9230850F-ACE1-B549-A031-5F1787EDA427}" type="slidenum">
              <a:rPr lang="es-CO" smtClean="0"/>
              <a:t>‹Nº›</a:t>
            </a:fld>
            <a:endParaRPr lang="es-CO"/>
          </a:p>
        </p:txBody>
      </p:sp>
    </p:spTree>
    <p:extLst>
      <p:ext uri="{BB962C8B-B14F-4D97-AF65-F5344CB8AC3E}">
        <p14:creationId xmlns:p14="http://schemas.microsoft.com/office/powerpoint/2010/main" val="3290941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39BB6FD-EC95-3F45-9664-67F517455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951955C-1AAF-944B-AE72-F9C874978F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7BBA1E5-2FFB-F543-91F5-4754F9599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F16E2-E3ED-284A-B435-15BCD448DB28}" type="datetimeFigureOut">
              <a:rPr lang="es-CO" smtClean="0"/>
              <a:t>12/05/25</a:t>
            </a:fld>
            <a:endParaRPr lang="es-CO"/>
          </a:p>
        </p:txBody>
      </p:sp>
      <p:sp>
        <p:nvSpPr>
          <p:cNvPr id="5" name="Marcador de pie de página 4">
            <a:extLst>
              <a:ext uri="{FF2B5EF4-FFF2-40B4-BE49-F238E27FC236}">
                <a16:creationId xmlns:a16="http://schemas.microsoft.com/office/drawing/2014/main" id="{D4EBB580-903E-D749-A3E4-FC00378380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D338599A-3AB4-C24F-9F40-E820C7D9EB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30850F-ACE1-B549-A031-5F1787EDA427}" type="slidenum">
              <a:rPr lang="es-CO" smtClean="0"/>
              <a:t>‹Nº›</a:t>
            </a:fld>
            <a:endParaRPr lang="es-CO"/>
          </a:p>
        </p:txBody>
      </p:sp>
    </p:spTree>
    <p:extLst>
      <p:ext uri="{BB962C8B-B14F-4D97-AF65-F5344CB8AC3E}">
        <p14:creationId xmlns:p14="http://schemas.microsoft.com/office/powerpoint/2010/main" val="4104205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hyperlink" Target="mailto:secretariogeneral@ciec.edu.co" TargetMode="External"/><Relationship Id="rId4" Type="http://schemas.openxmlformats.org/officeDocument/2006/relationships/hyperlink" Target="mailto:oscarp347@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Mano de una persona&#10;&#10;Descripción generada automáticamente">
            <a:extLst>
              <a:ext uri="{FF2B5EF4-FFF2-40B4-BE49-F238E27FC236}">
                <a16:creationId xmlns:a16="http://schemas.microsoft.com/office/drawing/2014/main" id="{14637567-4B2A-B04C-9B46-D7DDDD85FC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ángulo 7">
            <a:extLst>
              <a:ext uri="{FF2B5EF4-FFF2-40B4-BE49-F238E27FC236}">
                <a16:creationId xmlns:a16="http://schemas.microsoft.com/office/drawing/2014/main" id="{972E9ACC-D905-F440-A6C8-C83FFBA56794}"/>
              </a:ext>
            </a:extLst>
          </p:cNvPr>
          <p:cNvSpPr/>
          <p:nvPr/>
        </p:nvSpPr>
        <p:spPr>
          <a:xfrm>
            <a:off x="172655" y="263507"/>
            <a:ext cx="5933675" cy="271604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3CCAC7DA-4883-4446-9B32-A6A67224209A}"/>
              </a:ext>
            </a:extLst>
          </p:cNvPr>
          <p:cNvSpPr/>
          <p:nvPr/>
        </p:nvSpPr>
        <p:spPr>
          <a:xfrm>
            <a:off x="416952" y="264773"/>
            <a:ext cx="5352427" cy="1754326"/>
          </a:xfrm>
          <a:prstGeom prst="rect">
            <a:avLst/>
          </a:prstGeom>
        </p:spPr>
        <p:txBody>
          <a:bodyPr wrap="none">
            <a:spAutoFit/>
          </a:bodyPr>
          <a:lstStyle/>
          <a:p>
            <a:pPr algn="ctr"/>
            <a:r>
              <a:rPr lang="es-ES" sz="54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ESPIRITUALIDAD </a:t>
            </a:r>
          </a:p>
          <a:p>
            <a:pPr algn="ctr"/>
            <a:r>
              <a:rPr lang="es-ES" sz="54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Y CUIDADO</a:t>
            </a:r>
            <a:endParaRPr lang="es-CO" sz="5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EC1EC936-27E3-4841-9389-2B54EAD7D413}"/>
              </a:ext>
            </a:extLst>
          </p:cNvPr>
          <p:cNvSpPr/>
          <p:nvPr/>
        </p:nvSpPr>
        <p:spPr>
          <a:xfrm>
            <a:off x="248476" y="1880995"/>
            <a:ext cx="5689378" cy="923330"/>
          </a:xfrm>
          <a:prstGeom prst="rect">
            <a:avLst/>
          </a:prstGeom>
        </p:spPr>
        <p:txBody>
          <a:bodyPr wrap="none">
            <a:spAutoFit/>
          </a:bodyPr>
          <a:lstStyle/>
          <a:p>
            <a:r>
              <a:rPr lang="es-ES" sz="54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EN LA EDUCACIÓN</a:t>
            </a:r>
            <a:endParaRPr lang="es-CO" sz="5400" dirty="0">
              <a:solidFill>
                <a:schemeClr val="bg1"/>
              </a:solidFill>
            </a:endParaRPr>
          </a:p>
        </p:txBody>
      </p:sp>
      <p:pic>
        <p:nvPicPr>
          <p:cNvPr id="9" name="Imagen 5">
            <a:extLst>
              <a:ext uri="{FF2B5EF4-FFF2-40B4-BE49-F238E27FC236}">
                <a16:creationId xmlns:a16="http://schemas.microsoft.com/office/drawing/2014/main" id="{93E055F3-D035-5E4F-8311-DFAF8FBA07D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587" y="3659888"/>
            <a:ext cx="3095648" cy="182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26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interior, sostener, vistiendo&#10;&#10;Descripción generada automáticamente">
            <a:extLst>
              <a:ext uri="{FF2B5EF4-FFF2-40B4-BE49-F238E27FC236}">
                <a16:creationId xmlns:a16="http://schemas.microsoft.com/office/drawing/2014/main" id="{A06B6081-50BB-C947-8584-58548543E7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46" y="0"/>
            <a:ext cx="12187308" cy="6858000"/>
          </a:xfrm>
          <a:prstGeom prst="rect">
            <a:avLst/>
          </a:prstGeom>
        </p:spPr>
      </p:pic>
      <p:sp>
        <p:nvSpPr>
          <p:cNvPr id="2" name="Rectángulo 1">
            <a:extLst>
              <a:ext uri="{FF2B5EF4-FFF2-40B4-BE49-F238E27FC236}">
                <a16:creationId xmlns:a16="http://schemas.microsoft.com/office/drawing/2014/main" id="{B5609B93-15D8-EB42-86CB-E8F772C23D49}"/>
              </a:ext>
            </a:extLst>
          </p:cNvPr>
          <p:cNvSpPr/>
          <p:nvPr/>
        </p:nvSpPr>
        <p:spPr>
          <a:xfrm>
            <a:off x="7158038" y="367010"/>
            <a:ext cx="4643437" cy="2554545"/>
          </a:xfrm>
          <a:prstGeom prst="rect">
            <a:avLst/>
          </a:prstGeom>
        </p:spPr>
        <p:txBody>
          <a:bodyPr wrap="square">
            <a:spAutoFit/>
          </a:bodyPr>
          <a:lstStyle/>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Por lo general, el proceso educativo de la sociedad va siempre retrasado en relación con los cambios que se producen.</a:t>
            </a:r>
            <a:endParaRPr lang="es-CO" sz="32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604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niño, interior, persona, pequeño&#10;&#10;Descripción generada automáticamente">
            <a:extLst>
              <a:ext uri="{FF2B5EF4-FFF2-40B4-BE49-F238E27FC236}">
                <a16:creationId xmlns:a16="http://schemas.microsoft.com/office/drawing/2014/main" id="{76340835-4B7E-724A-A5CC-5379DD67876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56"/>
          <a:stretch/>
        </p:blipFill>
        <p:spPr>
          <a:xfrm>
            <a:off x="0" y="0"/>
            <a:ext cx="12191999" cy="6858000"/>
          </a:xfrm>
          <a:prstGeom prst="rect">
            <a:avLst/>
          </a:prstGeom>
        </p:spPr>
      </p:pic>
      <p:sp>
        <p:nvSpPr>
          <p:cNvPr id="2" name="Rectángulo 1">
            <a:extLst>
              <a:ext uri="{FF2B5EF4-FFF2-40B4-BE49-F238E27FC236}">
                <a16:creationId xmlns:a16="http://schemas.microsoft.com/office/drawing/2014/main" id="{427642C4-0BC2-8747-9F50-332BFCC500F0}"/>
              </a:ext>
            </a:extLst>
          </p:cNvPr>
          <p:cNvSpPr/>
          <p:nvPr/>
        </p:nvSpPr>
        <p:spPr>
          <a:xfrm>
            <a:off x="3662361" y="409873"/>
            <a:ext cx="5667377" cy="1815882"/>
          </a:xfrm>
          <a:prstGeom prst="rect">
            <a:avLst/>
          </a:prstGeom>
        </p:spPr>
        <p:txBody>
          <a:bodyPr wrap="square">
            <a:spAutoFit/>
          </a:bodyPr>
          <a:lstStyle/>
          <a:p>
            <a:pPr algn="ctr"/>
            <a:r>
              <a:rPr lang="es-ES" sz="28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No anticipa eventuales procesos, y le cuesta efectuar las modificaciones necesarias para estar a la altura de dichos cambios.</a:t>
            </a:r>
            <a:endParaRPr lang="es-CO" sz="28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975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2F6FC87-2006-424F-81AA-9C723D69201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89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uesta de sol, objeto, sol, oscuro&#10;&#10;Descripción generada automáticamente">
            <a:extLst>
              <a:ext uri="{FF2B5EF4-FFF2-40B4-BE49-F238E27FC236}">
                <a16:creationId xmlns:a16="http://schemas.microsoft.com/office/drawing/2014/main" id="{17EC9115-623D-EA42-84DE-DE170403E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1ED60A0A-A1B5-8146-9A3E-074DF22EAED2}"/>
              </a:ext>
            </a:extLst>
          </p:cNvPr>
          <p:cNvSpPr/>
          <p:nvPr/>
        </p:nvSpPr>
        <p:spPr>
          <a:xfrm>
            <a:off x="2314576" y="4334560"/>
            <a:ext cx="6815137" cy="1938992"/>
          </a:xfrm>
          <a:prstGeom prst="rect">
            <a:avLst/>
          </a:prstGeom>
        </p:spPr>
        <p:txBody>
          <a:bodyPr wrap="square">
            <a:spAutoFit/>
          </a:bodyPr>
          <a:lstStyle/>
          <a:p>
            <a:pPr algn="ctr"/>
            <a:r>
              <a:rPr lang="es-ES" sz="40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No basta con el conocimiento. Necesitamos una nueva mente y un nuevo corazón.</a:t>
            </a:r>
            <a:endParaRPr lang="es-CO" sz="40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65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Vista de la tierra desde el espacio&#10;&#10;Descripción generada automáticamente">
            <a:extLst>
              <a:ext uri="{FF2B5EF4-FFF2-40B4-BE49-F238E27FC236}">
                <a16:creationId xmlns:a16="http://schemas.microsoft.com/office/drawing/2014/main" id="{D9E183AF-BF77-AD45-872E-4D687BCEFC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AFA047D4-5F6D-2744-B907-357ED2A7CC44}"/>
              </a:ext>
            </a:extLst>
          </p:cNvPr>
          <p:cNvSpPr/>
          <p:nvPr/>
        </p:nvSpPr>
        <p:spPr>
          <a:xfrm>
            <a:off x="1790700" y="1997839"/>
            <a:ext cx="8610600" cy="2862322"/>
          </a:xfrm>
          <a:prstGeom prst="rect">
            <a:avLst/>
          </a:prstGeom>
        </p:spPr>
        <p:txBody>
          <a:bodyPr wrap="square">
            <a:spAutoFit/>
          </a:bodyPr>
          <a:lstStyle/>
          <a:p>
            <a:pPr algn="ctr"/>
            <a:r>
              <a:rPr lang="es-ES" sz="3600" b="1" dirty="0">
                <a:ln w="76200">
                  <a:solidFill>
                    <a:schemeClr val="bg1"/>
                  </a:solidFill>
                </a:ln>
                <a:solidFill>
                  <a:schemeClr val="bg1"/>
                </a:solidFill>
                <a:effectLst>
                  <a:outerShdw blurRad="50800" dist="38100" dir="2700000" algn="tl" rotWithShape="0">
                    <a:prstClr val="black">
                      <a:alpha val="40000"/>
                    </a:prstClr>
                  </a:outerShdw>
                </a:effectLst>
                <a:latin typeface="Candara" panose="020E0502030303020204" pitchFamily="34" charset="0"/>
                <a:ea typeface="Calibri" panose="020F0502020204030204" pitchFamily="34" charset="0"/>
                <a:cs typeface="Times New Roman" panose="02020603050405020304" pitchFamily="18" charset="0"/>
              </a:rPr>
              <a:t>Necesitamos también una nueva práctica: es urgente que nos reinventemos como humanos, en el sentido de inaugurar una nueva forma de habitar el planeta con otro tipo de civilización.</a:t>
            </a:r>
            <a:endParaRPr lang="es-CO" sz="3600" b="1" dirty="0">
              <a:ln w="76200">
                <a:solidFill>
                  <a:schemeClr val="bg1"/>
                </a:solidFill>
              </a:ln>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E234C54D-7B81-C44D-AC9C-38AE08C8D14D}"/>
              </a:ext>
            </a:extLst>
          </p:cNvPr>
          <p:cNvSpPr/>
          <p:nvPr/>
        </p:nvSpPr>
        <p:spPr>
          <a:xfrm>
            <a:off x="1790700" y="1997839"/>
            <a:ext cx="8610600" cy="2862322"/>
          </a:xfrm>
          <a:prstGeom prst="rect">
            <a:avLst/>
          </a:prstGeom>
        </p:spPr>
        <p:txBody>
          <a:bodyPr wrap="square">
            <a:spAutoFit/>
          </a:bodyPr>
          <a:lstStyle/>
          <a:p>
            <a:pPr algn="ctr"/>
            <a:r>
              <a:rPr lang="es-ES" sz="36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Necesitamos también una nueva práctica: es urgente que nos reinventemos como humanos, en el sentido de inaugurar una nueva forma de habitar el planeta con otro tipo de civilización.</a:t>
            </a:r>
            <a:endParaRPr lang="es-CO" sz="36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250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a, controversia y obra en la memoria de Hanna Arendt">
            <a:extLst>
              <a:ext uri="{FF2B5EF4-FFF2-40B4-BE49-F238E27FC236}">
                <a16:creationId xmlns:a16="http://schemas.microsoft.com/office/drawing/2014/main" id="{56B64C2F-8B3E-6B46-9495-C340215CB88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B6370572-54BC-AA46-919F-CA4D87AE2C5B}"/>
              </a:ext>
            </a:extLst>
          </p:cNvPr>
          <p:cNvSpPr/>
          <p:nvPr/>
        </p:nvSpPr>
        <p:spPr>
          <a:xfrm>
            <a:off x="0" y="2214563"/>
            <a:ext cx="6243638" cy="2328862"/>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CA7CBEA8-278D-A740-980B-DFEEAEE9EE0D}"/>
              </a:ext>
            </a:extLst>
          </p:cNvPr>
          <p:cNvSpPr/>
          <p:nvPr/>
        </p:nvSpPr>
        <p:spPr>
          <a:xfrm>
            <a:off x="666750" y="2397948"/>
            <a:ext cx="4910138" cy="2062103"/>
          </a:xfrm>
          <a:prstGeom prst="rect">
            <a:avLst/>
          </a:prstGeom>
        </p:spPr>
        <p:txBody>
          <a:bodyPr wrap="square">
            <a:spAutoFit/>
          </a:bodyPr>
          <a:lstStyle/>
          <a:p>
            <a:pPr algn="ctr"/>
            <a:r>
              <a:rPr lang="es-ES" sz="32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“Podemos informarnos durante toda la vida sin llegar nunca a educarnos”·</a:t>
            </a:r>
          </a:p>
          <a:p>
            <a:pPr algn="ctr"/>
            <a:r>
              <a:rPr lang="es-ES" sz="32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Ana </a:t>
            </a:r>
            <a:r>
              <a:rPr lang="es-ES" sz="3200" b="1" dirty="0" err="1">
                <a:solidFill>
                  <a:schemeClr val="bg1"/>
                </a:solidFill>
                <a:latin typeface="Candara" panose="020E0502030303020204" pitchFamily="34" charset="0"/>
                <a:ea typeface="Calibri" panose="020F0502020204030204" pitchFamily="34" charset="0"/>
                <a:cs typeface="Times New Roman" panose="02020603050405020304" pitchFamily="18" charset="0"/>
              </a:rPr>
              <a:t>Arendt</a:t>
            </a:r>
            <a:endParaRPr lang="es-CO"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888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tabla, teléfono&#10;&#10;Descripción generada automáticamente">
            <a:extLst>
              <a:ext uri="{FF2B5EF4-FFF2-40B4-BE49-F238E27FC236}">
                <a16:creationId xmlns:a16="http://schemas.microsoft.com/office/drawing/2014/main" id="{44640E83-DA09-E047-851E-92B127928D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17355639-A304-F541-A936-D1FB1004F799}"/>
              </a:ext>
            </a:extLst>
          </p:cNvPr>
          <p:cNvSpPr/>
          <p:nvPr/>
        </p:nvSpPr>
        <p:spPr>
          <a:xfrm>
            <a:off x="1409245" y="415409"/>
            <a:ext cx="9005992" cy="769441"/>
          </a:xfrm>
          <a:prstGeom prst="rect">
            <a:avLst/>
          </a:prstGeom>
        </p:spPr>
        <p:txBody>
          <a:bodyPr wrap="none">
            <a:spAutoFit/>
          </a:bodyPr>
          <a:lstStyle/>
          <a:p>
            <a:pPr algn="ctr"/>
            <a:r>
              <a:rPr lang="es-ES" sz="4400" b="1" dirty="0">
                <a:ln w="76200">
                  <a:solidFill>
                    <a:schemeClr val="bg1"/>
                  </a:solidFill>
                </a:ln>
                <a:solidFill>
                  <a:schemeClr val="bg1"/>
                </a:solidFill>
                <a:latin typeface="Candara" panose="020E0502030303020204" pitchFamily="34" charset="0"/>
                <a:ea typeface="Calibri" panose="020F0502020204030204" pitchFamily="34" charset="0"/>
                <a:cs typeface="Times New Roman" panose="02020603050405020304" pitchFamily="18" charset="0"/>
              </a:rPr>
              <a:t>HOY TENEMOS QUE REEDUCARNOS.</a:t>
            </a:r>
            <a:endParaRPr lang="es-CO" sz="4400" b="1" dirty="0">
              <a:ln w="76200">
                <a:solidFill>
                  <a:schemeClr val="bg1"/>
                </a:solidFill>
              </a:ln>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FD15CD72-30E5-B14F-A3DF-908881D5AFF3}"/>
              </a:ext>
            </a:extLst>
          </p:cNvPr>
          <p:cNvSpPr/>
          <p:nvPr/>
        </p:nvSpPr>
        <p:spPr>
          <a:xfrm>
            <a:off x="1409245" y="415409"/>
            <a:ext cx="9005992" cy="769441"/>
          </a:xfrm>
          <a:prstGeom prst="rect">
            <a:avLst/>
          </a:prstGeom>
        </p:spPr>
        <p:txBody>
          <a:bodyPr wrap="none">
            <a:spAutoFit/>
          </a:bodyPr>
          <a:lstStyle/>
          <a:p>
            <a:pPr algn="ctr"/>
            <a:r>
              <a:rPr lang="es-ES" sz="44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HOY TENEMOS QUE REEDUCARNOS.</a:t>
            </a:r>
            <a:endParaRPr lang="es-CO" sz="44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277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889C0C6-FA0B-7D4A-8381-32A2A01588D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36142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lego, tabla, juguete&#10;&#10;Descripción generada automáticamente">
            <a:extLst>
              <a:ext uri="{FF2B5EF4-FFF2-40B4-BE49-F238E27FC236}">
                <a16:creationId xmlns:a16="http://schemas.microsoft.com/office/drawing/2014/main" id="{6D30F2DB-212B-484F-9D22-FF30DAF838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ectángulo 1">
            <a:extLst>
              <a:ext uri="{FF2B5EF4-FFF2-40B4-BE49-F238E27FC236}">
                <a16:creationId xmlns:a16="http://schemas.microsoft.com/office/drawing/2014/main" id="{F81F6E8F-597D-BF42-B4F3-7D2FF3DF6D49}"/>
              </a:ext>
            </a:extLst>
          </p:cNvPr>
          <p:cNvSpPr/>
          <p:nvPr/>
        </p:nvSpPr>
        <p:spPr>
          <a:xfrm>
            <a:off x="714375" y="1443841"/>
            <a:ext cx="5381625" cy="3970318"/>
          </a:xfrm>
          <a:prstGeom prst="rect">
            <a:avLst/>
          </a:prstGeom>
        </p:spPr>
        <p:txBody>
          <a:bodyPr wrap="square">
            <a:spAutoFit/>
          </a:bodyPr>
          <a:lstStyle/>
          <a:p>
            <a:pPr algn="ctr"/>
            <a:r>
              <a:rPr lang="es-ES" sz="36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Para cumplir esta nueva misión es preciso rescatar la inteligencia emocional, cordial o sensible. Sin ella, hablar de cuidado y espiritualidad apenas tiene sentido.</a:t>
            </a:r>
            <a:endParaRPr lang="es-CO" sz="36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462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tabla, interior, persona, computer&#10;&#10;Descripción generada automáticamente">
            <a:extLst>
              <a:ext uri="{FF2B5EF4-FFF2-40B4-BE49-F238E27FC236}">
                <a16:creationId xmlns:a16="http://schemas.microsoft.com/office/drawing/2014/main" id="{5CE29746-E556-A644-BD91-9ACE537E6D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309C826B-5414-8446-92C7-04994B88DB29}"/>
              </a:ext>
            </a:extLst>
          </p:cNvPr>
          <p:cNvSpPr/>
          <p:nvPr/>
        </p:nvSpPr>
        <p:spPr>
          <a:xfrm>
            <a:off x="7643813" y="2269229"/>
            <a:ext cx="4548187" cy="3630530"/>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F78F463F-E716-D349-9DD9-033E44B56149}"/>
              </a:ext>
            </a:extLst>
          </p:cNvPr>
          <p:cNvSpPr/>
          <p:nvPr/>
        </p:nvSpPr>
        <p:spPr>
          <a:xfrm>
            <a:off x="7867650" y="2376357"/>
            <a:ext cx="4100512" cy="3416320"/>
          </a:xfrm>
          <a:prstGeom prst="rect">
            <a:avLst/>
          </a:prstGeom>
        </p:spPr>
        <p:txBody>
          <a:bodyPr wrap="square">
            <a:spAutoFit/>
          </a:bodyPr>
          <a:lstStyle/>
          <a:p>
            <a:pPr algn="ctr"/>
            <a:r>
              <a:rPr lang="es-ES" sz="24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La causa radica en el hecho de que todo sistema moderno de enseñanza se funda en una razón intelectual, instrumental y analítica que constituye una forma de conocer y dominar la realidad, convirtiéndola en mero objeto.</a:t>
            </a:r>
            <a:endParaRPr lang="es-CO"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556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exterior, grupo, nubes, pasto&#10;&#10;Descripción generada automáticamente">
            <a:extLst>
              <a:ext uri="{FF2B5EF4-FFF2-40B4-BE49-F238E27FC236}">
                <a16:creationId xmlns:a16="http://schemas.microsoft.com/office/drawing/2014/main" id="{BBABDD86-825A-B941-BF3F-52F43BBC815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1CF93B3D-3FB6-A04E-BA59-CDDFAD2D63F1}"/>
              </a:ext>
            </a:extLst>
          </p:cNvPr>
          <p:cNvSpPr/>
          <p:nvPr/>
        </p:nvSpPr>
        <p:spPr>
          <a:xfrm>
            <a:off x="447675" y="595610"/>
            <a:ext cx="5138738" cy="2554545"/>
          </a:xfrm>
          <a:prstGeom prst="rect">
            <a:avLst/>
          </a:prstGeom>
        </p:spPr>
        <p:txBody>
          <a:bodyPr wrap="square">
            <a:spAutoFit/>
          </a:bodyPr>
          <a:lstStyle/>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Sabemos que la razón intelectual tiene cerca de 100.000 años, cuando surgió el homo sapiens con su cerebro </a:t>
            </a:r>
            <a:r>
              <a:rPr lang="es-ES" sz="3200" b="1" dirty="0" err="1">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neocortical</a:t>
            </a: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a:t>
            </a:r>
            <a:endParaRPr lang="es-CO" sz="32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843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eón echado en el pasto&#10;&#10;Descripción generada automáticamente">
            <a:extLst>
              <a:ext uri="{FF2B5EF4-FFF2-40B4-BE49-F238E27FC236}">
                <a16:creationId xmlns:a16="http://schemas.microsoft.com/office/drawing/2014/main" id="{98DEC679-9DB1-E94E-BEA4-FBBBF62A9D4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73F2C940-3320-D64A-BEEC-A8C80AC39CA2}"/>
              </a:ext>
            </a:extLst>
          </p:cNvPr>
          <p:cNvSpPr/>
          <p:nvPr/>
        </p:nvSpPr>
        <p:spPr>
          <a:xfrm>
            <a:off x="7745112" y="533906"/>
            <a:ext cx="4195763" cy="3046988"/>
          </a:xfrm>
          <a:prstGeom prst="rect">
            <a:avLst/>
          </a:prstGeom>
        </p:spPr>
        <p:txBody>
          <a:bodyPr wrap="square">
            <a:spAutoFit/>
          </a:bodyPr>
          <a:lstStyle/>
          <a:p>
            <a:pPr algn="ctr"/>
            <a:r>
              <a:rPr lang="es-ES" sz="24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Pero con anterioridad, hace cerca de 200 millones de años, había surgido el cerebro límbico, con la aparición de los mamíferos. Con ellos entró en el mundo el amor, el cuidado y el sentimiento. </a:t>
            </a:r>
            <a:endParaRPr lang="es-CO" sz="2400" b="1" dirty="0">
              <a:ln w="76200">
                <a:solidFill>
                  <a:schemeClr val="bg1"/>
                </a:solidFill>
              </a:ln>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r>
              <a:rPr lang="es-ES" sz="24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 </a:t>
            </a:r>
            <a:endParaRPr lang="es-CO" sz="2400" b="1" dirty="0">
              <a:ln w="76200">
                <a:solidFill>
                  <a:schemeClr val="bg1"/>
                </a:solidFill>
              </a:ln>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6786AD03-F9D0-674F-A2C1-0AEE78D2507C}"/>
              </a:ext>
            </a:extLst>
          </p:cNvPr>
          <p:cNvSpPr/>
          <p:nvPr/>
        </p:nvSpPr>
        <p:spPr>
          <a:xfrm>
            <a:off x="7745111" y="533906"/>
            <a:ext cx="4195763" cy="3046988"/>
          </a:xfrm>
          <a:prstGeom prst="rect">
            <a:avLst/>
          </a:prstGeom>
        </p:spPr>
        <p:txBody>
          <a:bodyPr wrap="square">
            <a:spAutoFit/>
          </a:bodyPr>
          <a:lstStyle/>
          <a:p>
            <a:pPr algn="ctr"/>
            <a:r>
              <a:rPr lang="es-ES" sz="24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Pero con anterioridad, hace cerca de 200 millones de años, había surgido el cerebro límbico, con la aparición de los mamíferos. Con ellos entró en el mundo el amor, el cuidado y el sentimiento. </a:t>
            </a:r>
            <a:endParaRPr lang="es-CO" sz="24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r>
              <a:rPr lang="es-ES" sz="24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 </a:t>
            </a:r>
            <a:endParaRPr lang="es-CO" sz="24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204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sostener&#10;&#10;Descripción generada automáticamente">
            <a:extLst>
              <a:ext uri="{FF2B5EF4-FFF2-40B4-BE49-F238E27FC236}">
                <a16:creationId xmlns:a16="http://schemas.microsoft.com/office/drawing/2014/main" id="{F466ED19-F83E-D045-8B09-5C7B9EFE872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68248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computer, frente, computadora, viendo&#10;&#10;Descripción generada automáticamente">
            <a:extLst>
              <a:ext uri="{FF2B5EF4-FFF2-40B4-BE49-F238E27FC236}">
                <a16:creationId xmlns:a16="http://schemas.microsoft.com/office/drawing/2014/main" id="{4D166866-D64D-A54E-98C6-79D68B12EF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2192000" cy="6858001"/>
          </a:xfrm>
          <a:prstGeom prst="rect">
            <a:avLst/>
          </a:prstGeom>
        </p:spPr>
      </p:pic>
      <p:sp>
        <p:nvSpPr>
          <p:cNvPr id="2" name="Rectángulo 1">
            <a:extLst>
              <a:ext uri="{FF2B5EF4-FFF2-40B4-BE49-F238E27FC236}">
                <a16:creationId xmlns:a16="http://schemas.microsoft.com/office/drawing/2014/main" id="{FFB26346-1138-714A-A220-7A1E4A6AAD89}"/>
              </a:ext>
            </a:extLst>
          </p:cNvPr>
          <p:cNvSpPr/>
          <p:nvPr/>
        </p:nvSpPr>
        <p:spPr>
          <a:xfrm>
            <a:off x="2116306" y="4808492"/>
            <a:ext cx="7959388" cy="1815882"/>
          </a:xfrm>
          <a:prstGeom prst="rect">
            <a:avLst/>
          </a:prstGeom>
        </p:spPr>
        <p:txBody>
          <a:bodyPr wrap="square">
            <a:spAutoFit/>
          </a:bodyPr>
          <a:lstStyle/>
          <a:p>
            <a:pPr algn="ctr"/>
            <a:r>
              <a:rPr lang="es-ES" sz="28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Lo que importa es que hoy hemos de enriquecer nuestra razón intelectual con la razón cordial, mucho más ancestral, si queremos hacer valer el cuidado y la espiritualidad.</a:t>
            </a:r>
            <a:endPar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497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mujer, sostener, joven&#10;&#10;Descripción generada automáticamente">
            <a:extLst>
              <a:ext uri="{FF2B5EF4-FFF2-40B4-BE49-F238E27FC236}">
                <a16:creationId xmlns:a16="http://schemas.microsoft.com/office/drawing/2014/main" id="{2C220F5B-C5E4-034B-8250-6FD534D6FA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190A0110-01F1-D24F-8F49-E6A2846032B0}"/>
              </a:ext>
            </a:extLst>
          </p:cNvPr>
          <p:cNvSpPr/>
          <p:nvPr/>
        </p:nvSpPr>
        <p:spPr>
          <a:xfrm>
            <a:off x="6474940" y="2149214"/>
            <a:ext cx="5177481" cy="3539430"/>
          </a:xfrm>
          <a:prstGeom prst="rect">
            <a:avLst/>
          </a:prstGeom>
        </p:spPr>
        <p:txBody>
          <a:bodyPr wrap="square">
            <a:spAutoFit/>
          </a:bodyPr>
          <a:lstStyle/>
          <a:p>
            <a:pPr algn="ctr"/>
            <a:r>
              <a:rPr lang="es-ES" sz="32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Hemos de cuidar de todo, porque, de lo contrario, las cosas se deterioran y perecen, con lo que estaríamos abocados a un escenario dramático.</a:t>
            </a:r>
            <a:endParaRPr lang="es-CO"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r>
              <a:rPr lang="es-ES" sz="32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 </a:t>
            </a:r>
            <a:endParaRPr lang="es-CO"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115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xterior, oscuro, puesta de sol, sol&#10;&#10;Descripción generada automáticamente">
            <a:extLst>
              <a:ext uri="{FF2B5EF4-FFF2-40B4-BE49-F238E27FC236}">
                <a16:creationId xmlns:a16="http://schemas.microsoft.com/office/drawing/2014/main" id="{56E45E5C-C914-6C45-8925-459ECDD27B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11203459" y="0"/>
            <a:ext cx="988541" cy="6858000"/>
          </a:xfrm>
          <a:prstGeom prst="rect">
            <a:avLst/>
          </a:prstGeom>
        </p:spPr>
      </p:pic>
      <p:pic>
        <p:nvPicPr>
          <p:cNvPr id="4" name="Imagen 3" descr="Imagen que contiene exterior, oscuro, puesta de sol, sol&#10;&#10;Descripción generada automáticamente">
            <a:extLst>
              <a:ext uri="{FF2B5EF4-FFF2-40B4-BE49-F238E27FC236}">
                <a16:creationId xmlns:a16="http://schemas.microsoft.com/office/drawing/2014/main" id="{918821E1-D70A-F744-80D7-1DFBFC9262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1215816" cy="6858000"/>
          </a:xfrm>
          <a:prstGeom prst="rect">
            <a:avLst/>
          </a:prstGeom>
        </p:spPr>
      </p:pic>
      <p:sp>
        <p:nvSpPr>
          <p:cNvPr id="2" name="Rectángulo 1">
            <a:extLst>
              <a:ext uri="{FF2B5EF4-FFF2-40B4-BE49-F238E27FC236}">
                <a16:creationId xmlns:a16="http://schemas.microsoft.com/office/drawing/2014/main" id="{A1DD43C1-3CEF-054D-803A-3FC2AF3B51E7}"/>
              </a:ext>
            </a:extLst>
          </p:cNvPr>
          <p:cNvSpPr/>
          <p:nvPr/>
        </p:nvSpPr>
        <p:spPr>
          <a:xfrm>
            <a:off x="7154561" y="1874728"/>
            <a:ext cx="4399006" cy="3108543"/>
          </a:xfrm>
          <a:prstGeom prst="rect">
            <a:avLst/>
          </a:prstGeom>
        </p:spPr>
        <p:txBody>
          <a:bodyPr wrap="square">
            <a:spAutoFit/>
          </a:bodyPr>
          <a:lstStyle/>
          <a:p>
            <a:pPr algn="ctr"/>
            <a:r>
              <a:rPr lang="es-ES" sz="28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Otra tarea consiste en rescatar la dimensión de la espiritualidad, que no debe ser identificada con la religión. La espiritualidad subyace a la religión, porque es anterior a ésta.</a:t>
            </a:r>
            <a:endPar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681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0D589B-D1EF-194E-9267-F5ADC044198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18327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Mano de una persona&#10;&#10;Descripción generada automáticamente">
            <a:extLst>
              <a:ext uri="{FF2B5EF4-FFF2-40B4-BE49-F238E27FC236}">
                <a16:creationId xmlns:a16="http://schemas.microsoft.com/office/drawing/2014/main" id="{2ACAE4F1-860A-4549-9587-D9D72AA125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7CBA4D53-AC83-3646-8D4F-A21A367156D0}"/>
              </a:ext>
            </a:extLst>
          </p:cNvPr>
          <p:cNvSpPr/>
          <p:nvPr/>
        </p:nvSpPr>
        <p:spPr>
          <a:xfrm>
            <a:off x="5778843" y="758051"/>
            <a:ext cx="6096000" cy="2308324"/>
          </a:xfrm>
          <a:prstGeom prst="rect">
            <a:avLst/>
          </a:prstGeom>
        </p:spPr>
        <p:txBody>
          <a:bodyPr>
            <a:spAutoFit/>
          </a:bodyPr>
          <a:lstStyle/>
          <a:p>
            <a:pPr algn="ctr"/>
            <a:r>
              <a:rPr lang="es-ES" sz="36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La espiritualidad es nuestra capacidad de dialogar con el yo profundo y escuchar las llamadas del corazón.</a:t>
            </a:r>
            <a:endParaRPr lang="es-CO" sz="36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96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interior, tabla, mujer&#10;&#10;Descripción generada automáticamente">
            <a:extLst>
              <a:ext uri="{FF2B5EF4-FFF2-40B4-BE49-F238E27FC236}">
                <a16:creationId xmlns:a16="http://schemas.microsoft.com/office/drawing/2014/main" id="{B08EA12E-62B6-A94A-973F-26EF729CF34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Rectángulo 1">
            <a:extLst>
              <a:ext uri="{FF2B5EF4-FFF2-40B4-BE49-F238E27FC236}">
                <a16:creationId xmlns:a16="http://schemas.microsoft.com/office/drawing/2014/main" id="{01F31E8F-B72E-3742-B4C3-23FA990D1D68}"/>
              </a:ext>
            </a:extLst>
          </p:cNvPr>
          <p:cNvSpPr/>
          <p:nvPr/>
        </p:nvSpPr>
        <p:spPr>
          <a:xfrm>
            <a:off x="5618205" y="644264"/>
            <a:ext cx="6096000" cy="2062103"/>
          </a:xfrm>
          <a:prstGeom prst="rect">
            <a:avLst/>
          </a:prstGeom>
        </p:spPr>
        <p:txBody>
          <a:bodyPr>
            <a:spAutoFit/>
          </a:bodyPr>
          <a:lstStyle/>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La espiritualidad no consiste en pensar a Dios, sino en sentir a Dios a partir del corazón y de la inteligencia cordial y emocional.</a:t>
            </a:r>
            <a:endParaRPr lang="es-CO" sz="32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04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sostener, rosquilla, tabla&#10;&#10;Descripción generada automáticamente">
            <a:extLst>
              <a:ext uri="{FF2B5EF4-FFF2-40B4-BE49-F238E27FC236}">
                <a16:creationId xmlns:a16="http://schemas.microsoft.com/office/drawing/2014/main" id="{E87D3CEC-BDE5-9E45-AA76-7AC3DCF36C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5000" y="0"/>
            <a:ext cx="10287000" cy="6858000"/>
          </a:xfrm>
          <a:prstGeom prst="rect">
            <a:avLst/>
          </a:prstGeom>
        </p:spPr>
      </p:pic>
      <p:pic>
        <p:nvPicPr>
          <p:cNvPr id="5" name="Imagen 4" descr="Imagen que contiene persona, sostener, rosquilla, tabla&#10;&#10;Descripción generada automáticamente">
            <a:extLst>
              <a:ext uri="{FF2B5EF4-FFF2-40B4-BE49-F238E27FC236}">
                <a16:creationId xmlns:a16="http://schemas.microsoft.com/office/drawing/2014/main" id="{F986FA58-A8BF-B94D-BE07-0B33F829B0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4116"/>
            <a:ext cx="1905000" cy="6858000"/>
          </a:xfrm>
          <a:prstGeom prst="rect">
            <a:avLst/>
          </a:prstGeom>
        </p:spPr>
      </p:pic>
      <p:sp>
        <p:nvSpPr>
          <p:cNvPr id="2" name="Rectángulo 1">
            <a:extLst>
              <a:ext uri="{FF2B5EF4-FFF2-40B4-BE49-F238E27FC236}">
                <a16:creationId xmlns:a16="http://schemas.microsoft.com/office/drawing/2014/main" id="{5E3BB0B3-7B72-4544-A33E-508255FF140D}"/>
              </a:ext>
            </a:extLst>
          </p:cNvPr>
          <p:cNvSpPr/>
          <p:nvPr/>
        </p:nvSpPr>
        <p:spPr>
          <a:xfrm>
            <a:off x="551934" y="2013290"/>
            <a:ext cx="5049795" cy="3108543"/>
          </a:xfrm>
          <a:prstGeom prst="rect">
            <a:avLst/>
          </a:prstGeom>
        </p:spPr>
        <p:txBody>
          <a:bodyPr wrap="square">
            <a:spAutoFit/>
          </a:bodyPr>
          <a:lstStyle/>
          <a:p>
            <a:pPr algn="ctr"/>
            <a:r>
              <a:rPr lang="es-ES" sz="28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Los neurólogos han llegado a la conclusión de que, siempre que el ser humano aborda las cuestiones del sentido, de lo sagrado y de Dios, se produce una sensible aceleración en las neuronas del lóbulo frontal.</a:t>
            </a:r>
            <a:endParaRPr lang="es-CO" sz="28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87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dibujo&#10;&#10;Descripción generada automáticamente">
            <a:extLst>
              <a:ext uri="{FF2B5EF4-FFF2-40B4-BE49-F238E27FC236}">
                <a16:creationId xmlns:a16="http://schemas.microsoft.com/office/drawing/2014/main" id="{2F639AA6-7E5E-B74F-8B0F-59BBC3AD15F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57936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Una persona con un perro&#10;&#10;Descripción generada automáticamente">
            <a:extLst>
              <a:ext uri="{FF2B5EF4-FFF2-40B4-BE49-F238E27FC236}">
                <a16:creationId xmlns:a16="http://schemas.microsoft.com/office/drawing/2014/main" id="{D7BEF197-60B9-514D-A2A1-C1E5F483D0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02258" y="0"/>
            <a:ext cx="11067534" cy="6858000"/>
          </a:xfrm>
          <a:prstGeom prst="rect">
            <a:avLst/>
          </a:prstGeom>
        </p:spPr>
      </p:pic>
      <p:pic>
        <p:nvPicPr>
          <p:cNvPr id="9" name="Imagen 8" descr="Una persona con un perro&#10;&#10;Descripción generada automáticamente">
            <a:extLst>
              <a:ext uri="{FF2B5EF4-FFF2-40B4-BE49-F238E27FC236}">
                <a16:creationId xmlns:a16="http://schemas.microsoft.com/office/drawing/2014/main" id="{785CAF45-F3E6-2E47-B3F5-2920F46A27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0"/>
            <a:ext cx="1602258" cy="6858000"/>
          </a:xfrm>
          <a:prstGeom prst="rect">
            <a:avLst/>
          </a:prstGeom>
        </p:spPr>
      </p:pic>
      <p:sp>
        <p:nvSpPr>
          <p:cNvPr id="10" name="Rectángulo 9">
            <a:extLst>
              <a:ext uri="{FF2B5EF4-FFF2-40B4-BE49-F238E27FC236}">
                <a16:creationId xmlns:a16="http://schemas.microsoft.com/office/drawing/2014/main" id="{61BE459E-590B-ED43-81B2-409BB5E0F5D0}"/>
              </a:ext>
            </a:extLst>
          </p:cNvPr>
          <p:cNvSpPr/>
          <p:nvPr/>
        </p:nvSpPr>
        <p:spPr>
          <a:xfrm>
            <a:off x="-27222" y="2042147"/>
            <a:ext cx="5204703" cy="3021806"/>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D1513C95-A39B-6342-9DE8-DDBCF84FFF6F}"/>
              </a:ext>
            </a:extLst>
          </p:cNvPr>
          <p:cNvSpPr/>
          <p:nvPr/>
        </p:nvSpPr>
        <p:spPr>
          <a:xfrm>
            <a:off x="216018" y="2214222"/>
            <a:ext cx="4718222" cy="2677656"/>
          </a:xfrm>
          <a:prstGeom prst="rect">
            <a:avLst/>
          </a:prstGeom>
        </p:spPr>
        <p:txBody>
          <a:bodyPr wrap="square">
            <a:spAutoFit/>
          </a:bodyPr>
          <a:lstStyle/>
          <a:p>
            <a:pPr algn="ctr"/>
            <a:r>
              <a:rPr lang="es-ES" sz="24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Todos debemos ser iniciados en esta espiritualidad, pues nos hace mas sensibles a los demás y nos liga más a la Madre Tierra, a la naturaleza, al cuidado, valores sin los cuales no podremos garantizar un futuro para nosotros.</a:t>
            </a:r>
            <a:endParaRPr lang="es-CO"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884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uesta de sol, exterior, sol, naranja&#10;&#10;Descripción generada automáticamente">
            <a:extLst>
              <a:ext uri="{FF2B5EF4-FFF2-40B4-BE49-F238E27FC236}">
                <a16:creationId xmlns:a16="http://schemas.microsoft.com/office/drawing/2014/main" id="{27E43CC1-D7B3-A149-8EA8-6D3AB16E21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ectángulo 1">
            <a:extLst>
              <a:ext uri="{FF2B5EF4-FFF2-40B4-BE49-F238E27FC236}">
                <a16:creationId xmlns:a16="http://schemas.microsoft.com/office/drawing/2014/main" id="{C80309E6-4FB3-4E42-9E9F-45581A994B74}"/>
              </a:ext>
            </a:extLst>
          </p:cNvPr>
          <p:cNvSpPr/>
          <p:nvPr/>
        </p:nvSpPr>
        <p:spPr>
          <a:xfrm>
            <a:off x="1729946" y="671358"/>
            <a:ext cx="8044249" cy="1569660"/>
          </a:xfrm>
          <a:prstGeom prst="rect">
            <a:avLst/>
          </a:prstGeom>
        </p:spPr>
        <p:txBody>
          <a:bodyPr wrap="square">
            <a:spAutoFit/>
          </a:bodyPr>
          <a:lstStyle/>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Inteligencia cordial y espiritualidad son las exigencias más urgentes que la amenazadora situación actual nos presenta.</a:t>
            </a:r>
            <a:endParaRPr lang="es-CO" sz="32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137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interior, tabla, persona, café&#10;&#10;Descripción generada automáticamente">
            <a:extLst>
              <a:ext uri="{FF2B5EF4-FFF2-40B4-BE49-F238E27FC236}">
                <a16:creationId xmlns:a16="http://schemas.microsoft.com/office/drawing/2014/main" id="{69DC3127-B27E-644E-9330-13B7DA6090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6D2DDEFE-0444-9546-8BED-4B0E123665FC}"/>
              </a:ext>
            </a:extLst>
          </p:cNvPr>
          <p:cNvSpPr/>
          <p:nvPr/>
        </p:nvSpPr>
        <p:spPr>
          <a:xfrm>
            <a:off x="6987297" y="559336"/>
            <a:ext cx="5204703" cy="3021806"/>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a:p>
        </p:txBody>
      </p:sp>
      <p:sp>
        <p:nvSpPr>
          <p:cNvPr id="2" name="Rectángulo 1">
            <a:extLst>
              <a:ext uri="{FF2B5EF4-FFF2-40B4-BE49-F238E27FC236}">
                <a16:creationId xmlns:a16="http://schemas.microsoft.com/office/drawing/2014/main" id="{59160D42-DEE1-394A-8741-8C8271626172}"/>
              </a:ext>
            </a:extLst>
          </p:cNvPr>
          <p:cNvSpPr/>
          <p:nvPr/>
        </p:nvSpPr>
        <p:spPr>
          <a:xfrm>
            <a:off x="7268637" y="792966"/>
            <a:ext cx="4642022" cy="2554545"/>
          </a:xfrm>
          <a:prstGeom prst="rect">
            <a:avLst/>
          </a:prstGeom>
        </p:spPr>
        <p:txBody>
          <a:bodyPr wrap="square">
            <a:spAutoFit/>
          </a:bodyPr>
          <a:lstStyle/>
          <a:p>
            <a:pPr algn="ctr"/>
            <a:r>
              <a:rPr lang="es-ES" sz="32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Sabemos cuidar la vida del cuerpo, que cultivamos hoy con tantas academias y gimnasios.</a:t>
            </a:r>
            <a:endParaRPr lang="es-CO"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480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exterior, agua, fruta, roca&#10;&#10;Descripción generada automáticamente">
            <a:extLst>
              <a:ext uri="{FF2B5EF4-FFF2-40B4-BE49-F238E27FC236}">
                <a16:creationId xmlns:a16="http://schemas.microsoft.com/office/drawing/2014/main" id="{1DB2DDC7-6D01-C049-8499-1BF452E376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9C5749BB-4BCB-A849-B063-93393D1C7D69}"/>
              </a:ext>
            </a:extLst>
          </p:cNvPr>
          <p:cNvSpPr/>
          <p:nvPr/>
        </p:nvSpPr>
        <p:spPr>
          <a:xfrm>
            <a:off x="203885" y="875699"/>
            <a:ext cx="6320481" cy="2554545"/>
          </a:xfrm>
          <a:prstGeom prst="rect">
            <a:avLst/>
          </a:prstGeom>
        </p:spPr>
        <p:txBody>
          <a:bodyPr wrap="square">
            <a:spAutoFit/>
          </a:bodyPr>
          <a:lstStyle/>
          <a:p>
            <a:pPr algn="ctr"/>
            <a:r>
              <a:rPr lang="es-ES" sz="32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Sabemos cuidar la vida de la psique, gracias a que se nos ayuda a equilibrar nuestras emociones y sentimientos que nos habitan.</a:t>
            </a:r>
            <a:endParaRPr lang="es-CO" sz="32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endParaRPr>
          </a:p>
          <a:p>
            <a:pPr algn="ctr"/>
            <a:r>
              <a:rPr lang="es-ES" sz="32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 </a:t>
            </a:r>
            <a:endParaRPr lang="es-CO" sz="3200" b="1" dirty="0">
              <a:ln w="76200">
                <a:solidFill>
                  <a:schemeClr val="bg1"/>
                </a:solidFill>
              </a:ln>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00B0CF04-A763-BC41-8DBF-C032E8345113}"/>
              </a:ext>
            </a:extLst>
          </p:cNvPr>
          <p:cNvSpPr/>
          <p:nvPr/>
        </p:nvSpPr>
        <p:spPr>
          <a:xfrm>
            <a:off x="265670" y="875699"/>
            <a:ext cx="6209270" cy="2554545"/>
          </a:xfrm>
          <a:prstGeom prst="rect">
            <a:avLst/>
          </a:prstGeom>
        </p:spPr>
        <p:txBody>
          <a:bodyPr wrap="square">
            <a:spAutoFit/>
          </a:bodyPr>
          <a:lstStyle/>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Sabemos cuidar la vida de la psique, gracias a que se nos ayuda a equilibrar nuestras emociones y sentimientos que nos habitan.</a:t>
            </a:r>
            <a:endParaRPr lang="es-CO"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endParaRPr>
          </a:p>
          <a:p>
            <a:pPr algn="ctr"/>
            <a:r>
              <a:rPr lang="es-ES"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 </a:t>
            </a:r>
            <a:endParaRPr lang="es-CO" sz="32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955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alimentos, sostener&#10;&#10;Descripción generada automáticamente">
            <a:extLst>
              <a:ext uri="{FF2B5EF4-FFF2-40B4-BE49-F238E27FC236}">
                <a16:creationId xmlns:a16="http://schemas.microsoft.com/office/drawing/2014/main" id="{9486C72A-B72B-1944-91CE-9DC55EC566C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72957B01-C839-144F-AC1A-F0442E32D39F}"/>
              </a:ext>
            </a:extLst>
          </p:cNvPr>
          <p:cNvSpPr/>
          <p:nvPr/>
        </p:nvSpPr>
        <p:spPr>
          <a:xfrm>
            <a:off x="2800865" y="441407"/>
            <a:ext cx="6590270" cy="2246769"/>
          </a:xfrm>
          <a:prstGeom prst="rect">
            <a:avLst/>
          </a:prstGeom>
        </p:spPr>
        <p:txBody>
          <a:bodyPr wrap="square">
            <a:spAutoFit/>
          </a:bodyPr>
          <a:lstStyle/>
          <a:p>
            <a:pPr algn="ctr"/>
            <a:r>
              <a:rPr lang="es-ES" sz="28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 Ahora debemos cuidar la vida del espíritu, que es nuestra dimensión más radical, donde se albergan las preguntas, anidan los sueños más osados y se elaboran las utopías más generosas.</a:t>
            </a:r>
            <a:endPar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441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Mujer caminando por la carretera&#10;&#10;Descripción generada automáticamente">
            <a:extLst>
              <a:ext uri="{FF2B5EF4-FFF2-40B4-BE49-F238E27FC236}">
                <a16:creationId xmlns:a16="http://schemas.microsoft.com/office/drawing/2014/main" id="{C891B62A-8B25-6946-B5D4-FA583182044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ectángulo 1">
            <a:extLst>
              <a:ext uri="{FF2B5EF4-FFF2-40B4-BE49-F238E27FC236}">
                <a16:creationId xmlns:a16="http://schemas.microsoft.com/office/drawing/2014/main" id="{64267697-1DA5-0A47-8A8A-CDE3E858370A}"/>
              </a:ext>
            </a:extLst>
          </p:cNvPr>
          <p:cNvSpPr/>
          <p:nvPr/>
        </p:nvSpPr>
        <p:spPr>
          <a:xfrm>
            <a:off x="4975654" y="3600105"/>
            <a:ext cx="6096000" cy="2862322"/>
          </a:xfrm>
          <a:prstGeom prst="rect">
            <a:avLst/>
          </a:prstGeom>
        </p:spPr>
        <p:txBody>
          <a:bodyPr>
            <a:spAutoFit/>
          </a:bodyPr>
          <a:lstStyle/>
          <a:p>
            <a:pPr algn="ctr"/>
            <a:r>
              <a:rPr lang="es-ES" sz="3600" b="1" dirty="0">
                <a:solidFill>
                  <a:schemeClr val="accent1">
                    <a:lumMod val="50000"/>
                  </a:schemeClr>
                </a:solidFill>
                <a:latin typeface="Candara" panose="020E0502030303020204" pitchFamily="34" charset="0"/>
                <a:ea typeface="Calibri" panose="020F0502020204030204" pitchFamily="34" charset="0"/>
                <a:cs typeface="Times New Roman" panose="02020603050405020304" pitchFamily="18" charset="0"/>
              </a:rPr>
              <a:t>Sin la vida del espíritu divagamos sin rumbo, sin un sentido que nos oriente y haga que nuestra vida sea apetecible.</a:t>
            </a:r>
            <a:endParaRPr lang="es-CO" sz="36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437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a vida de Antoine de Saint-Exupéry, autor de El Principito ...">
            <a:extLst>
              <a:ext uri="{FF2B5EF4-FFF2-40B4-BE49-F238E27FC236}">
                <a16:creationId xmlns:a16="http://schemas.microsoft.com/office/drawing/2014/main" id="{1C3DE32A-EBD4-1F4F-8AEF-1015D82C233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908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CD89C9A1-AE18-2642-98F3-33A35DD7FFAF}"/>
              </a:ext>
            </a:extLst>
          </p:cNvPr>
          <p:cNvSpPr/>
          <p:nvPr/>
        </p:nvSpPr>
        <p:spPr>
          <a:xfrm>
            <a:off x="6987297" y="2718485"/>
            <a:ext cx="5204703" cy="2703813"/>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8F552458-30A9-1944-A0FA-8AFBF25C6E9E}"/>
              </a:ext>
            </a:extLst>
          </p:cNvPr>
          <p:cNvSpPr/>
          <p:nvPr/>
        </p:nvSpPr>
        <p:spPr>
          <a:xfrm>
            <a:off x="7229105" y="2980063"/>
            <a:ext cx="4721085" cy="2123658"/>
          </a:xfrm>
          <a:prstGeom prst="rect">
            <a:avLst/>
          </a:prstGeom>
        </p:spPr>
        <p:txBody>
          <a:bodyPr wrap="square">
            <a:spAutoFit/>
          </a:bodyPr>
          <a:lstStyle/>
          <a:p>
            <a:pPr algn="ctr"/>
            <a:r>
              <a:rPr lang="es-ES" sz="2200" b="1" i="1" dirty="0">
                <a:solidFill>
                  <a:schemeClr val="bg1"/>
                </a:solidFill>
                <a:latin typeface="Candara" panose="020E0502030303020204" pitchFamily="34" charset="0"/>
                <a:ea typeface="Calibri" panose="020F0502020204030204" pitchFamily="34" charset="0"/>
                <a:cs typeface="Times New Roman" panose="02020603050405020304" pitchFamily="18" charset="0"/>
              </a:rPr>
              <a:t>“No hay sino un problema, solamente uno: redescubrir que hay una vida del espíritu que es aún más alta que la vida de la inteligencia, la única que puede satisfacer al ser humano”</a:t>
            </a:r>
            <a:endParaRPr lang="es-CO" sz="2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r>
              <a:rPr lang="es-ES" sz="2200" b="1" i="1" dirty="0" err="1">
                <a:solidFill>
                  <a:schemeClr val="bg1"/>
                </a:solidFill>
                <a:latin typeface="Candara" panose="020E0502030303020204" pitchFamily="34" charset="0"/>
                <a:ea typeface="Calibri" panose="020F0502020204030204" pitchFamily="34" charset="0"/>
                <a:cs typeface="Times New Roman" panose="02020603050405020304" pitchFamily="18" charset="0"/>
              </a:rPr>
              <a:t>Antoine</a:t>
            </a:r>
            <a:r>
              <a:rPr lang="es-ES" sz="2200" b="1" i="1" dirty="0">
                <a:solidFill>
                  <a:schemeClr val="bg1"/>
                </a:solidFill>
                <a:latin typeface="Candara" panose="020E0502030303020204" pitchFamily="34" charset="0"/>
                <a:ea typeface="Calibri" panose="020F0502020204030204" pitchFamily="34" charset="0"/>
                <a:cs typeface="Times New Roman" panose="02020603050405020304" pitchFamily="18" charset="0"/>
              </a:rPr>
              <a:t> de </a:t>
            </a:r>
            <a:r>
              <a:rPr lang="es-ES" sz="2200" b="1" i="1" dirty="0" err="1">
                <a:solidFill>
                  <a:schemeClr val="bg1"/>
                </a:solidFill>
                <a:latin typeface="Candara" panose="020E0502030303020204" pitchFamily="34" charset="0"/>
                <a:ea typeface="Calibri" panose="020F0502020204030204" pitchFamily="34" charset="0"/>
                <a:cs typeface="Times New Roman" panose="02020603050405020304" pitchFamily="18" charset="0"/>
              </a:rPr>
              <a:t>Sanint-Exupery</a:t>
            </a:r>
            <a:endParaRPr lang="es-CO" sz="2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994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toine de Saint-Exupéry, biografía de un alma noble - La Mente es ...">
            <a:extLst>
              <a:ext uri="{FF2B5EF4-FFF2-40B4-BE49-F238E27FC236}">
                <a16:creationId xmlns:a16="http://schemas.microsoft.com/office/drawing/2014/main" id="{DAEE9188-CFD6-DC4D-8A3B-506F8775686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D2DEFB59-44AC-9D47-B22E-E747DC1F8A9D}"/>
              </a:ext>
            </a:extLst>
          </p:cNvPr>
          <p:cNvSpPr/>
          <p:nvPr/>
        </p:nvSpPr>
        <p:spPr>
          <a:xfrm>
            <a:off x="391297" y="2094637"/>
            <a:ext cx="5556422" cy="3046988"/>
          </a:xfrm>
          <a:prstGeom prst="rect">
            <a:avLst/>
          </a:prstGeom>
        </p:spPr>
        <p:txBody>
          <a:bodyPr wrap="square">
            <a:spAutoFit/>
          </a:bodyPr>
          <a:lstStyle/>
          <a:p>
            <a:pPr algn="ctr"/>
            <a:r>
              <a:rPr lang="es-ES" sz="2400" b="1" i="1" dirty="0">
                <a:solidFill>
                  <a:schemeClr val="bg1"/>
                </a:solidFill>
                <a:latin typeface="Candara" panose="020E0502030303020204" pitchFamily="34" charset="0"/>
                <a:ea typeface="Calibri" panose="020F0502020204030204" pitchFamily="34" charset="0"/>
                <a:cs typeface="Times New Roman" panose="02020603050405020304" pitchFamily="18" charset="0"/>
              </a:rPr>
              <a:t>“Necesitamos entendernos recíprocamente; el ser humano solamente se realiza junto con otros seres humanos en el amor y en la amistad; si embargo, los seres humanos no se unen acercándose unos a los otros, sino fundiéndose en la misma divinidad”.</a:t>
            </a:r>
            <a:endParaRPr lang="es-CO" sz="2400" b="1" dirty="0">
              <a:solidFill>
                <a:schemeClr val="bg1"/>
              </a:solidFill>
              <a:latin typeface="Candara" panose="020E0502030303020204" pitchFamily="34" charset="0"/>
              <a:ea typeface="Calibri" panose="020F0502020204030204" pitchFamily="34" charset="0"/>
              <a:cs typeface="Times New Roman" panose="02020603050405020304" pitchFamily="18" charset="0"/>
            </a:endParaRPr>
          </a:p>
          <a:p>
            <a:pPr algn="ctr"/>
            <a:r>
              <a:rPr lang="es-ES" sz="2400" b="1" i="1" dirty="0" err="1">
                <a:solidFill>
                  <a:schemeClr val="bg1"/>
                </a:solidFill>
                <a:latin typeface="Candara" panose="020E0502030303020204" pitchFamily="34" charset="0"/>
                <a:ea typeface="Calibri" panose="020F0502020204030204" pitchFamily="34" charset="0"/>
                <a:cs typeface="Times New Roman" panose="02020603050405020304" pitchFamily="18" charset="0"/>
              </a:rPr>
              <a:t>Antoine</a:t>
            </a:r>
            <a:r>
              <a:rPr lang="es-ES" sz="2400" b="1" i="1" dirty="0">
                <a:solidFill>
                  <a:schemeClr val="bg1"/>
                </a:solidFill>
                <a:latin typeface="Candara" panose="020E0502030303020204" pitchFamily="34" charset="0"/>
                <a:ea typeface="Calibri" panose="020F0502020204030204" pitchFamily="34" charset="0"/>
                <a:cs typeface="Times New Roman" panose="02020603050405020304" pitchFamily="18" charset="0"/>
              </a:rPr>
              <a:t> de Saint-</a:t>
            </a:r>
            <a:r>
              <a:rPr lang="es-ES" sz="2400" b="1" i="1" dirty="0" err="1">
                <a:solidFill>
                  <a:schemeClr val="bg1"/>
                </a:solidFill>
                <a:latin typeface="Candara" panose="020E0502030303020204" pitchFamily="34" charset="0"/>
                <a:ea typeface="Calibri" panose="020F0502020204030204" pitchFamily="34" charset="0"/>
                <a:cs typeface="Times New Roman" panose="02020603050405020304" pitchFamily="18" charset="0"/>
              </a:rPr>
              <a:t>Exupery</a:t>
            </a:r>
            <a:r>
              <a:rPr lang="es-CO" sz="2400" b="1" dirty="0">
                <a:solidFill>
                  <a:schemeClr val="bg1"/>
                </a:solidFill>
                <a:effectLst/>
                <a:latin typeface="Candara" panose="020E0502030303020204" pitchFamily="34" charset="0"/>
              </a:rPr>
              <a:t> </a:t>
            </a:r>
            <a:endParaRPr lang="es-CO" sz="2400" b="1" dirty="0">
              <a:solidFill>
                <a:schemeClr val="bg1"/>
              </a:solidFill>
              <a:latin typeface="Candara" panose="020E0502030303020204" pitchFamily="34" charset="0"/>
            </a:endParaRPr>
          </a:p>
        </p:txBody>
      </p:sp>
    </p:spTree>
    <p:extLst>
      <p:ext uri="{BB962C8B-B14F-4D97-AF65-F5344CB8AC3E}">
        <p14:creationId xmlns:p14="http://schemas.microsoft.com/office/powerpoint/2010/main" val="302483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montaña, exterior, naturaleza, fondo&#10;&#10;Descripción generada automáticamente">
            <a:extLst>
              <a:ext uri="{FF2B5EF4-FFF2-40B4-BE49-F238E27FC236}">
                <a16:creationId xmlns:a16="http://schemas.microsoft.com/office/drawing/2014/main" id="{EDCF2D4C-1DD1-B944-8680-CB465204F3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935729"/>
          </a:xfrm>
          <a:prstGeom prst="rect">
            <a:avLst/>
          </a:prstGeom>
        </p:spPr>
      </p:pic>
      <p:sp>
        <p:nvSpPr>
          <p:cNvPr id="5" name="Rectángulo 4">
            <a:extLst>
              <a:ext uri="{FF2B5EF4-FFF2-40B4-BE49-F238E27FC236}">
                <a16:creationId xmlns:a16="http://schemas.microsoft.com/office/drawing/2014/main" id="{F15B13BE-33FA-2143-A2AC-3C533489142D}"/>
              </a:ext>
            </a:extLst>
          </p:cNvPr>
          <p:cNvSpPr/>
          <p:nvPr/>
        </p:nvSpPr>
        <p:spPr>
          <a:xfrm>
            <a:off x="2818146" y="1884967"/>
            <a:ext cx="6555709" cy="3088067"/>
          </a:xfrm>
          <a:prstGeom prst="rect">
            <a:avLst/>
          </a:prstGeom>
          <a:solidFill>
            <a:srgbClr val="00206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186F78A2-2CFA-F14B-90B3-4BF517743818}"/>
              </a:ext>
            </a:extLst>
          </p:cNvPr>
          <p:cNvSpPr/>
          <p:nvPr/>
        </p:nvSpPr>
        <p:spPr>
          <a:xfrm>
            <a:off x="3171567" y="2036703"/>
            <a:ext cx="5848865" cy="2862322"/>
          </a:xfrm>
          <a:prstGeom prst="rect">
            <a:avLst/>
          </a:prstGeom>
        </p:spPr>
        <p:txBody>
          <a:bodyPr wrap="square">
            <a:spAutoFit/>
          </a:bodyPr>
          <a:lstStyle/>
          <a:p>
            <a:pPr algn="just"/>
            <a:r>
              <a:rPr lang="es-ES" sz="20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BIBLIOGRAFÍA</a:t>
            </a:r>
            <a:endParaRPr lang="es-CO"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r>
              <a:rPr lang="es-ES" sz="2000" b="1" dirty="0">
                <a:solidFill>
                  <a:schemeClr val="bg1"/>
                </a:solidFill>
                <a:latin typeface="Candara" panose="020E0502030303020204" pitchFamily="34" charset="0"/>
                <a:ea typeface="Calibri" panose="020F0502020204030204" pitchFamily="34" charset="0"/>
                <a:cs typeface="Times New Roman" panose="02020603050405020304" pitchFamily="18" charset="0"/>
              </a:rPr>
              <a:t> </a:t>
            </a:r>
            <a:endParaRPr lang="es-CO"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Boff, Leonardo (2016). </a:t>
            </a:r>
            <a:r>
              <a:rPr lang="es-ES" sz="2000" i="1" dirty="0">
                <a:solidFill>
                  <a:schemeClr val="bg1"/>
                </a:solidFill>
                <a:latin typeface="Candara" panose="020E0502030303020204" pitchFamily="34" charset="0"/>
                <a:ea typeface="Calibri" panose="020F0502020204030204" pitchFamily="34" charset="0"/>
                <a:cs typeface="Times New Roman" panose="02020603050405020304" pitchFamily="18" charset="0"/>
              </a:rPr>
              <a:t>La tierra está en nuestras manos</a:t>
            </a:r>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 México: Ediciones Dabar.</a:t>
            </a:r>
            <a:endParaRPr lang="es-CO"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CIEC (2020). </a:t>
            </a:r>
            <a:r>
              <a:rPr lang="es-ES" sz="2000" i="1" dirty="0">
                <a:solidFill>
                  <a:schemeClr val="bg1"/>
                </a:solidFill>
                <a:latin typeface="Candara" panose="020E0502030303020204" pitchFamily="34" charset="0"/>
                <a:ea typeface="Calibri" panose="020F0502020204030204" pitchFamily="34" charset="0"/>
                <a:cs typeface="Times New Roman" panose="02020603050405020304" pitchFamily="18" charset="0"/>
              </a:rPr>
              <a:t>El Cuidado de la casa común. Nuestro aporte al pacto educativo global.</a:t>
            </a:r>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 Colombia: Editorial Santillana.</a:t>
            </a:r>
            <a:endParaRPr lang="es-CO"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CIEC (2020). </a:t>
            </a:r>
            <a:r>
              <a:rPr lang="es-ES" sz="2000" i="1" dirty="0">
                <a:solidFill>
                  <a:schemeClr val="bg1"/>
                </a:solidFill>
                <a:latin typeface="Candara" panose="020E0502030303020204" pitchFamily="34" charset="0"/>
                <a:ea typeface="Calibri" panose="020F0502020204030204" pitchFamily="34" charset="0"/>
                <a:cs typeface="Times New Roman" panose="02020603050405020304" pitchFamily="18" charset="0"/>
              </a:rPr>
              <a:t>Educar es un acto de amor</a:t>
            </a:r>
            <a:r>
              <a:rPr lang="es-ES" sz="2000" dirty="0">
                <a:solidFill>
                  <a:schemeClr val="bg1"/>
                </a:solidFill>
                <a:latin typeface="Candara" panose="020E0502030303020204" pitchFamily="34" charset="0"/>
                <a:ea typeface="Calibri" panose="020F0502020204030204" pitchFamily="34" charset="0"/>
                <a:cs typeface="Times New Roman" panose="02020603050405020304" pitchFamily="18" charset="0"/>
              </a:rPr>
              <a:t>. España: Editorial Luis Vives.</a:t>
            </a:r>
            <a:endParaRPr lang="es-CO"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654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atardecer en el campo&#10;&#10;Descripción generada automáticamente">
            <a:extLst>
              <a:ext uri="{FF2B5EF4-FFF2-40B4-BE49-F238E27FC236}">
                <a16:creationId xmlns:a16="http://schemas.microsoft.com/office/drawing/2014/main" id="{731C8400-9EB6-3D4C-A24D-1FD3ABA7AA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53"/>
            <a:ext cx="12192000" cy="6854293"/>
          </a:xfrm>
          <a:prstGeom prst="rect">
            <a:avLst/>
          </a:prstGeom>
        </p:spPr>
      </p:pic>
      <p:sp>
        <p:nvSpPr>
          <p:cNvPr id="3" name="Lágrima 2">
            <a:extLst>
              <a:ext uri="{FF2B5EF4-FFF2-40B4-BE49-F238E27FC236}">
                <a16:creationId xmlns:a16="http://schemas.microsoft.com/office/drawing/2014/main" id="{422F9A0F-8796-2445-BAD9-2471C8E8837A}"/>
              </a:ext>
            </a:extLst>
          </p:cNvPr>
          <p:cNvSpPr/>
          <p:nvPr/>
        </p:nvSpPr>
        <p:spPr>
          <a:xfrm rot="16200000" flipV="1">
            <a:off x="5291857" y="-423644"/>
            <a:ext cx="6476501" cy="7323787"/>
          </a:xfrm>
          <a:prstGeom prst="teardrop">
            <a:avLst/>
          </a:prstGeom>
          <a:solidFill>
            <a:srgbClr val="FFC000">
              <a:alpha val="9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Imagen que contiene collar, alimentos, dibujo&#10;&#10;Descripción generada automáticamente">
            <a:extLst>
              <a:ext uri="{FF2B5EF4-FFF2-40B4-BE49-F238E27FC236}">
                <a16:creationId xmlns:a16="http://schemas.microsoft.com/office/drawing/2014/main" id="{E81E2595-DE4B-5044-9C6E-EDD5049232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1518" y="4992722"/>
            <a:ext cx="2254721" cy="1330285"/>
          </a:xfrm>
          <a:prstGeom prst="rect">
            <a:avLst/>
          </a:prstGeom>
        </p:spPr>
      </p:pic>
      <p:sp>
        <p:nvSpPr>
          <p:cNvPr id="5" name="CuadroTexto 4">
            <a:extLst>
              <a:ext uri="{FF2B5EF4-FFF2-40B4-BE49-F238E27FC236}">
                <a16:creationId xmlns:a16="http://schemas.microsoft.com/office/drawing/2014/main" id="{AED2514F-03BD-D04E-81A6-3FB91FFFFBD7}"/>
              </a:ext>
            </a:extLst>
          </p:cNvPr>
          <p:cNvSpPr txBox="1"/>
          <p:nvPr/>
        </p:nvSpPr>
        <p:spPr>
          <a:xfrm>
            <a:off x="6814236" y="1945734"/>
            <a:ext cx="5750291" cy="3046988"/>
          </a:xfrm>
          <a:prstGeom prst="rect">
            <a:avLst/>
          </a:prstGeom>
          <a:noFill/>
        </p:spPr>
        <p:txBody>
          <a:bodyPr wrap="square" rtlCol="0">
            <a:spAutoFit/>
          </a:bodyPr>
          <a:lstStyle/>
          <a:p>
            <a: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OSCAR A. PÉREZ SAYAGO</a:t>
            </a:r>
            <a:b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Secretario General de CIEC</a:t>
            </a: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Confederación Interamericana </a:t>
            </a: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de Educación Católica</a:t>
            </a:r>
            <a:b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hlinkClick r:id="rId4"/>
              </a:rPr>
              <a:t>oscarp347@gmail.com</a:t>
            </a:r>
            <a:endPar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endParaRPr>
          </a:p>
          <a:p>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hlinkClick r:id="rId5"/>
              </a:rPr>
              <a:t>secretariogeneral@ciec.edu</a:t>
            </a:r>
            <a:r>
              <a:rPr lang="es-CO" sz="200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hlinkClick r:id="rId5"/>
              </a:rPr>
              <a:t>.co</a:t>
            </a:r>
            <a:b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000"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WhatsApp: +57 3214449650</a:t>
            </a:r>
            <a:b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br>
            <a:r>
              <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www.ciec.edu.co </a:t>
            </a:r>
          </a:p>
          <a:p>
            <a:endParaRPr lang="es-CO" sz="24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a:extLst>
              <a:ext uri="{FF2B5EF4-FFF2-40B4-BE49-F238E27FC236}">
                <a16:creationId xmlns:a16="http://schemas.microsoft.com/office/drawing/2014/main" id="{3D88071C-94B8-AA4D-A3A7-F6EAF97260DA}"/>
              </a:ext>
            </a:extLst>
          </p:cNvPr>
          <p:cNvSpPr/>
          <p:nvPr/>
        </p:nvSpPr>
        <p:spPr>
          <a:xfrm>
            <a:off x="6814236" y="812730"/>
            <a:ext cx="4692112" cy="954107"/>
          </a:xfrm>
          <a:prstGeom prst="rect">
            <a:avLst/>
          </a:prstGeom>
        </p:spPr>
        <p:txBody>
          <a:bodyPr wrap="square">
            <a:spAutoFit/>
          </a:bodyPr>
          <a:lstStyle/>
          <a:p>
            <a:r>
              <a:rPr lang="es-CO" sz="28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Material </a:t>
            </a:r>
          </a:p>
          <a:p>
            <a:r>
              <a:rPr lang="es-CO" sz="2800" b="1" dirty="0">
                <a:ln w="76200">
                  <a:noFill/>
                </a:ln>
                <a:solidFill>
                  <a:srgbClr val="1E2836"/>
                </a:solidFill>
                <a:latin typeface="Verdana" panose="020B0604030504040204" pitchFamily="34" charset="0"/>
                <a:ea typeface="Verdana" panose="020B0604030504040204" pitchFamily="34" charset="0"/>
                <a:cs typeface="Verdana" panose="020B0604030504040204" pitchFamily="34" charset="0"/>
              </a:rPr>
              <a:t>elaborado por:</a:t>
            </a:r>
          </a:p>
        </p:txBody>
      </p:sp>
      <p:pic>
        <p:nvPicPr>
          <p:cNvPr id="7" name="Imagen 6" descr="Hombre con barba y bigote sonriendo&#10;&#10;Descripción generada automáticamente">
            <a:extLst>
              <a:ext uri="{FF2B5EF4-FFF2-40B4-BE49-F238E27FC236}">
                <a16:creationId xmlns:a16="http://schemas.microsoft.com/office/drawing/2014/main" id="{C02CB64A-1766-464A-AFC5-317BBE451F3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4249" y="481460"/>
            <a:ext cx="5857461" cy="5895080"/>
          </a:xfrm>
          <a:prstGeom prst="ellipse">
            <a:avLst/>
          </a:prstGeom>
        </p:spPr>
      </p:pic>
    </p:spTree>
    <p:extLst>
      <p:ext uri="{BB962C8B-B14F-4D97-AF65-F5344CB8AC3E}">
        <p14:creationId xmlns:p14="http://schemas.microsoft.com/office/powerpoint/2010/main" val="7390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1649</TotalTime>
  <Words>882</Words>
  <Application>Microsoft Macintosh PowerPoint</Application>
  <PresentationFormat>Panorámica</PresentationFormat>
  <Paragraphs>50</Paragraphs>
  <Slides>32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32</vt:i4>
      </vt:variant>
    </vt:vector>
  </HeadingPairs>
  <TitlesOfParts>
    <vt:vector size="38" baseType="lpstr">
      <vt:lpstr>Arial</vt:lpstr>
      <vt:lpstr>Calibri</vt:lpstr>
      <vt:lpstr>Calibri Light</vt:lpstr>
      <vt:lpstr>Candara</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SecretariaGeneral CIEC</dc:creator>
  <cp:lastModifiedBy>Oscar A. Pérez Sayago</cp:lastModifiedBy>
  <cp:revision>22</cp:revision>
  <dcterms:created xsi:type="dcterms:W3CDTF">2020-08-25T17:53:08Z</dcterms:created>
  <dcterms:modified xsi:type="dcterms:W3CDTF">2025-05-12T14:59:14Z</dcterms:modified>
</cp:coreProperties>
</file>