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301" r:id="rId2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07" d="100"/>
          <a:sy n="107" d="100"/>
        </p:scale>
        <p:origin x="128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F39680-9BD8-F841-AFAD-ED0989D302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BBFDB0E-EAD0-2847-B261-5748334FB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6E1A05-4D66-6448-B022-A038CEF8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732F-5F28-C74C-B862-C20CE96EA19B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CF0C67-F07A-ED4F-8ADA-4ED49B9CF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1F498A-2DF9-B544-92E1-5A7B3D4D4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811B-0B56-3C4F-B6A3-E5CDE9BC40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44606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103B62-39B2-9647-9B5E-C60E60073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AD1F63-C133-244A-8805-1C1F3266B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E52808-3032-F340-9285-FDC8AE2C0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732F-5F28-C74C-B862-C20CE96EA19B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439A4A-F458-6842-A96F-15A5D1608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394DC89-2258-5C4F-B6FB-753F23EF5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811B-0B56-3C4F-B6A3-E5CDE9BC40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63555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3F36F4-E45B-D14C-BE81-ECD90EBF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41B939-0AD4-6B40-B4CF-3D957C5664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D78BA2-1C01-DA42-83C0-C5FD8E7B5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732F-5F28-C74C-B862-C20CE96EA19B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1B5B28-485C-9449-8FE6-1C1485A53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53C0DA-50B7-3343-849F-244DA7818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811B-0B56-3C4F-B6A3-E5CDE9BC40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13136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444E94-8A19-BD46-9035-B8FC692EC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02ADCD-5D5E-DE49-B02A-96B87991F1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40A3282-3113-9A45-9799-108F21A370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D22F8FD-C731-2C4E-9FC0-114DF820A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732F-5F28-C74C-B862-C20CE96EA19B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A0F1E74-97CA-EB47-B179-AE4AE307E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27FA4A1-B132-4044-B8B6-2CC826D3A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811B-0B56-3C4F-B6A3-E5CDE9BC40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9837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F8EEC4-BDC0-C942-A39B-7D3534C1E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8234D4F-F6FC-DE48-808D-8D0915CF3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815498F-CC79-484F-AD47-6E61DD87B7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310B1F5-EC99-4F48-9EB5-57BAF2E9FF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93C9214-385E-EA4C-BAA2-E703B32368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228B62B-91A2-D449-8EF8-DE8F63DCA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732F-5F28-C74C-B862-C20CE96EA19B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587E96D-724D-214A-AA94-AB7A70FED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3724D9C-A0F9-8C4F-B035-A4CB5007D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811B-0B56-3C4F-B6A3-E5CDE9BC40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7058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319D45-694C-2541-8C44-89A34B99C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E480782-4DDF-294C-90FC-213A56AE7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732F-5F28-C74C-B862-C20CE96EA19B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9292BA7-A641-D04C-8D04-6CCF8B154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3429C57-0AC6-8345-BE77-1581E53DC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811B-0B56-3C4F-B6A3-E5CDE9BC40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6873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807F7AD-DD4B-1C45-BCBE-0541CDEC1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732F-5F28-C74C-B862-C20CE96EA19B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8492EFA-6423-9949-A88C-48E4F3E41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A5CA23D-9A19-5C4D-B911-CE7A79F68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811B-0B56-3C4F-B6A3-E5CDE9BC40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85382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CF754B-8A96-3C47-A1DC-2E5D66DCC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99A7EE-D095-B642-B902-7126A64C9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B98F4B-A6F5-8744-A53B-C2BF23584A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8B2BC7B-78CC-3549-9D26-71BE6FDE5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732F-5F28-C74C-B862-C20CE96EA19B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516F674-3977-2940-91FD-E4F528A6F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8BCC31-F114-2C48-B257-A323888FF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811B-0B56-3C4F-B6A3-E5CDE9BC40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87590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2B8C57-AA0C-5840-A0D8-9DC58A5AD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653FFA5-25DE-4B41-9B94-0B07B3FFC4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0FB40D9-09AB-A848-96FC-5EE161B11A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F8EFEF-03BF-DF49-8B0C-0A3B00F5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732F-5F28-C74C-B862-C20CE96EA19B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B87559F-3FAB-BB4A-B993-EE72C2E19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7D164CD-D316-6843-98DE-6EDF4A128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811B-0B56-3C4F-B6A3-E5CDE9BC40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21574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26D2EC-F5C7-AE46-A460-ADC7AD960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30848F3-7E12-F34D-A5DB-4A11411211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F8ADD62-F01E-5145-B997-322EFA928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732F-5F28-C74C-B862-C20CE96EA19B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B13221-D2F5-AE45-9951-5A582B070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0C9862-6B60-6D41-995C-B0A957E81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811B-0B56-3C4F-B6A3-E5CDE9BC40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78432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7020F1F-3C54-EF49-8232-8E90F27014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6D6FE3-B634-FF40-977A-D9DE1DD8AB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BBBA6A-69FB-7148-B690-2E0D88512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732F-5F28-C74C-B862-C20CE96EA19B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386085-13D8-9749-9E11-846A6132A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652C42-DEC0-1940-9C4D-65AF3D190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811B-0B56-3C4F-B6A3-E5CDE9BC40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71445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02040CB-DC09-C74E-814F-606E6781B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E1431F-4308-6D44-B1BA-180A7564F6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61A817-1E6B-2540-9CE5-60722023D7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3732F-5F28-C74C-B862-C20CE96EA19B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40A9FA-929C-B245-A710-36E01533F0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8490722-9D06-EC45-A4FC-0B0F51D328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B811B-0B56-3C4F-B6A3-E5CDE9BC40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2041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persona, interior, tabla, niño&#10;&#10;Descripción generada automáticamente">
            <a:extLst>
              <a:ext uri="{FF2B5EF4-FFF2-40B4-BE49-F238E27FC236}">
                <a16:creationId xmlns:a16="http://schemas.microsoft.com/office/drawing/2014/main" id="{D12C1FC4-B064-C846-B37B-52D4E30254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946797F9-0BE6-404A-9335-BBEF9BD3F487}"/>
              </a:ext>
            </a:extLst>
          </p:cNvPr>
          <p:cNvSpPr/>
          <p:nvPr/>
        </p:nvSpPr>
        <p:spPr>
          <a:xfrm>
            <a:off x="5247861" y="1025957"/>
            <a:ext cx="6944139" cy="7749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46614F0-483B-A149-9955-597839846423}"/>
              </a:ext>
            </a:extLst>
          </p:cNvPr>
          <p:cNvSpPr/>
          <p:nvPr/>
        </p:nvSpPr>
        <p:spPr>
          <a:xfrm>
            <a:off x="5615266" y="221464"/>
            <a:ext cx="6207277" cy="791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C0B7010-A5ED-5C46-A862-A7749725AFF2}"/>
              </a:ext>
            </a:extLst>
          </p:cNvPr>
          <p:cNvSpPr/>
          <p:nvPr/>
        </p:nvSpPr>
        <p:spPr>
          <a:xfrm>
            <a:off x="5658290" y="1777872"/>
            <a:ext cx="6207277" cy="791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D36CB6E-69B6-5F47-BA24-60CA4FA5C0FA}"/>
              </a:ext>
            </a:extLst>
          </p:cNvPr>
          <p:cNvSpPr/>
          <p:nvPr/>
        </p:nvSpPr>
        <p:spPr>
          <a:xfrm>
            <a:off x="5574293" y="207782"/>
            <a:ext cx="629127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5400" b="1" dirty="0">
                <a:solidFill>
                  <a:srgbClr val="0070C0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CUATRO PRINCIPIOS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84CD616-AC7D-2A44-817D-DCF78304452D}"/>
              </a:ext>
            </a:extLst>
          </p:cNvPr>
          <p:cNvSpPr/>
          <p:nvPr/>
        </p:nvSpPr>
        <p:spPr>
          <a:xfrm>
            <a:off x="5617318" y="1761166"/>
            <a:ext cx="620522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4800" b="1" dirty="0">
                <a:solidFill>
                  <a:srgbClr val="0070C0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ESCUELA CATÓLICA</a:t>
            </a:r>
            <a:endParaRPr lang="es-CO" sz="4800" b="1" dirty="0">
              <a:solidFill>
                <a:srgbClr val="0070C0"/>
              </a:solidFill>
              <a:latin typeface="Candara" panose="020E0502030303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005F447-957D-794B-AF0B-002D728C37DF}"/>
              </a:ext>
            </a:extLst>
          </p:cNvPr>
          <p:cNvSpPr/>
          <p:nvPr/>
        </p:nvSpPr>
        <p:spPr>
          <a:xfrm>
            <a:off x="5615266" y="972949"/>
            <a:ext cx="620932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54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UNA ÉTICA EN</a:t>
            </a:r>
            <a:endParaRPr lang="es-CO" sz="5400" dirty="0">
              <a:solidFill>
                <a:schemeClr val="bg1"/>
              </a:solidFill>
            </a:endParaRPr>
          </a:p>
        </p:txBody>
      </p:sp>
      <p:pic>
        <p:nvPicPr>
          <p:cNvPr id="12" name="Imagen 11" descr="Imagen que contiene Forma&#10;&#10;Descripción generada automáticamente">
            <a:extLst>
              <a:ext uri="{FF2B5EF4-FFF2-40B4-BE49-F238E27FC236}">
                <a16:creationId xmlns:a16="http://schemas.microsoft.com/office/drawing/2014/main" id="{5BE658F0-0D43-1B4B-A91E-AE267DCC094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34" y="0"/>
            <a:ext cx="2266306" cy="123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6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Forma&#10;&#10;Descripción generada automáticamente">
            <a:extLst>
              <a:ext uri="{FF2B5EF4-FFF2-40B4-BE49-F238E27FC236}">
                <a16:creationId xmlns:a16="http://schemas.microsoft.com/office/drawing/2014/main" id="{23B48F46-30A5-5147-B0B1-4A0B2BC51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49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persona, hombre, montar a caballo, parado&#10;&#10;Descripción generada automáticamente">
            <a:extLst>
              <a:ext uri="{FF2B5EF4-FFF2-40B4-BE49-F238E27FC236}">
                <a16:creationId xmlns:a16="http://schemas.microsoft.com/office/drawing/2014/main" id="{D38E2EC2-A800-7847-9FA0-B69BABF1AEF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pic>
        <p:nvPicPr>
          <p:cNvPr id="7" name="Imagen 6" descr="Imagen que contiene persona, hombre, montar a caballo, parado&#10;&#10;Descripción generada automáticamente">
            <a:extLst>
              <a:ext uri="{FF2B5EF4-FFF2-40B4-BE49-F238E27FC236}">
                <a16:creationId xmlns:a16="http://schemas.microsoft.com/office/drawing/2014/main" id="{360BA5C7-14F5-814E-B05F-54ABEB7D29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287000" y="0"/>
            <a:ext cx="1904999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AC38E5B-08DD-5B42-BBA1-C3FB259E045F}"/>
              </a:ext>
            </a:extLst>
          </p:cNvPr>
          <p:cNvSpPr/>
          <p:nvPr/>
        </p:nvSpPr>
        <p:spPr>
          <a:xfrm>
            <a:off x="6456883" y="3676241"/>
            <a:ext cx="537967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CO" sz="4000" b="1" dirty="0">
                <a:ln w="76200">
                  <a:solidFill>
                    <a:schemeClr val="bg1"/>
                  </a:solidFill>
                </a:ln>
                <a:solidFill>
                  <a:srgbClr val="0070C0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COMPASIÓN, FORMA RADICAL </a:t>
            </a:r>
          </a:p>
          <a:p>
            <a:pPr lvl="0" algn="ctr"/>
            <a:r>
              <a:rPr lang="es-CO" sz="4000" b="1" dirty="0">
                <a:ln w="76200">
                  <a:solidFill>
                    <a:schemeClr val="bg1"/>
                  </a:solidFill>
                </a:ln>
                <a:solidFill>
                  <a:srgbClr val="0070C0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CUIDADO</a:t>
            </a:r>
            <a:endParaRPr lang="es-CO" sz="4000" dirty="0">
              <a:ln w="76200">
                <a:solidFill>
                  <a:schemeClr val="bg1"/>
                </a:solidFill>
              </a:ln>
              <a:solidFill>
                <a:srgbClr val="0070C0"/>
              </a:solidFill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Lágrima 7">
            <a:extLst>
              <a:ext uri="{FF2B5EF4-FFF2-40B4-BE49-F238E27FC236}">
                <a16:creationId xmlns:a16="http://schemas.microsoft.com/office/drawing/2014/main" id="{A114D5BB-A48F-5A49-B723-BEE9CF272156}"/>
              </a:ext>
            </a:extLst>
          </p:cNvPr>
          <p:cNvSpPr/>
          <p:nvPr/>
        </p:nvSpPr>
        <p:spPr>
          <a:xfrm>
            <a:off x="9515061" y="0"/>
            <a:ext cx="2676939" cy="2676939"/>
          </a:xfrm>
          <a:prstGeom prst="teardrop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B05CFFB-9BB2-AB48-BED2-97389CB016C6}"/>
              </a:ext>
            </a:extLst>
          </p:cNvPr>
          <p:cNvSpPr/>
          <p:nvPr/>
        </p:nvSpPr>
        <p:spPr>
          <a:xfrm>
            <a:off x="10281322" y="118959"/>
            <a:ext cx="1555234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s-CO" sz="13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endParaRPr lang="es-CO" sz="13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n 9" descr="Imagen que contiene Forma&#10;&#10;Descripción generada automáticamente">
            <a:extLst>
              <a:ext uri="{FF2B5EF4-FFF2-40B4-BE49-F238E27FC236}">
                <a16:creationId xmlns:a16="http://schemas.microsoft.com/office/drawing/2014/main" id="{29BE4A21-5A71-F741-B07D-9C212B2D34D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3566" y="5499280"/>
            <a:ext cx="2266306" cy="1238914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A9AE5545-010F-884D-9209-B65889590E7C}"/>
              </a:ext>
            </a:extLst>
          </p:cNvPr>
          <p:cNvSpPr/>
          <p:nvPr/>
        </p:nvSpPr>
        <p:spPr>
          <a:xfrm>
            <a:off x="6456883" y="3676240"/>
            <a:ext cx="537967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CO" sz="4000" b="1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COMPASIÓN, FORMA RADICAL</a:t>
            </a:r>
          </a:p>
          <a:p>
            <a:pPr lvl="0" algn="ctr"/>
            <a:r>
              <a:rPr lang="es-CO" sz="4000" b="1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CUIDADO</a:t>
            </a:r>
            <a:endParaRPr lang="es-CO" sz="40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Imagen 14" descr="Imagen que contiene jugador, sostener, béisbol, parado&#10;&#10;Descripción generada automáticamente">
            <a:extLst>
              <a:ext uri="{FF2B5EF4-FFF2-40B4-BE49-F238E27FC236}">
                <a16:creationId xmlns:a16="http://schemas.microsoft.com/office/drawing/2014/main" id="{552E40A0-2E99-8340-A9B2-26925EC4002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795712" y="455413"/>
            <a:ext cx="1161222" cy="303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671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persona, niño, pequeño, joven&#10;&#10;Descripción generada automáticamente">
            <a:extLst>
              <a:ext uri="{FF2B5EF4-FFF2-40B4-BE49-F238E27FC236}">
                <a16:creationId xmlns:a16="http://schemas.microsoft.com/office/drawing/2014/main" id="{9CA7ED5E-1214-3B48-A015-8D8207BB998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93"/>
            <a:ext cx="12192000" cy="685461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FAD9ED3B-DA71-0F4A-9DDE-BB9E5D814D69}"/>
              </a:ext>
            </a:extLst>
          </p:cNvPr>
          <p:cNvSpPr/>
          <p:nvPr/>
        </p:nvSpPr>
        <p:spPr>
          <a:xfrm>
            <a:off x="6818450" y="1659284"/>
            <a:ext cx="494947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200" b="1" dirty="0">
                <a:solidFill>
                  <a:srgbClr val="0070C0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cuidado refuerza la vida, vela por las condiciones fisico-químicas, ecológicas, sociales y espirituales de la tierra que permiten su reproducción y su ulterior evolución.</a:t>
            </a:r>
          </a:p>
        </p:txBody>
      </p:sp>
    </p:spTree>
    <p:extLst>
      <p:ext uri="{BB962C8B-B14F-4D97-AF65-F5344CB8AC3E}">
        <p14:creationId xmlns:p14="http://schemas.microsoft.com/office/powerpoint/2010/main" val="3581015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persona, interior, mujer, tabla&#10;&#10;Descripción generada automáticamente">
            <a:extLst>
              <a:ext uri="{FF2B5EF4-FFF2-40B4-BE49-F238E27FC236}">
                <a16:creationId xmlns:a16="http://schemas.microsoft.com/office/drawing/2014/main" id="{A98FCA60-D652-6148-9539-733AF8121F8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5000" y="0"/>
            <a:ext cx="10287000" cy="6858000"/>
          </a:xfrm>
          <a:prstGeom prst="rect">
            <a:avLst/>
          </a:prstGeom>
        </p:spPr>
      </p:pic>
      <p:pic>
        <p:nvPicPr>
          <p:cNvPr id="6" name="Imagen 5" descr="Imagen que contiene persona, interior, mujer, tabla&#10;&#10;Descripción generada automáticamente">
            <a:extLst>
              <a:ext uri="{FF2B5EF4-FFF2-40B4-BE49-F238E27FC236}">
                <a16:creationId xmlns:a16="http://schemas.microsoft.com/office/drawing/2014/main" id="{E579A096-1CC4-2141-8364-5F3BF9C15A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9413"/>
            <a:ext cx="1945034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8F0F247-96E5-E34F-A5C9-4A25D46DB85F}"/>
              </a:ext>
            </a:extLst>
          </p:cNvPr>
          <p:cNvSpPr/>
          <p:nvPr/>
        </p:nvSpPr>
        <p:spPr>
          <a:xfrm>
            <a:off x="878094" y="659710"/>
            <a:ext cx="494918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200" b="1" dirty="0">
                <a:solidFill>
                  <a:srgbClr val="0070C0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propia compasión nos proporciona su significado positivo, que es compartir la pasión del otro y con el otro, sufrir con él, alegrarse con él, recorrer el camino con el.</a:t>
            </a:r>
          </a:p>
          <a:p>
            <a:pPr algn="ctr"/>
            <a:r>
              <a:rPr lang="es-CO" sz="3200" b="1" dirty="0">
                <a:solidFill>
                  <a:srgbClr val="0070C0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3" name="Imagen 2" descr="Imagen que contiene jugador, competencia de atletismo, béisbol&#10;&#10;Descripción generada automáticamente">
            <a:extLst>
              <a:ext uri="{FF2B5EF4-FFF2-40B4-BE49-F238E27FC236}">
                <a16:creationId xmlns:a16="http://schemas.microsoft.com/office/drawing/2014/main" id="{D68E3A4F-125D-3C4D-85E6-79F4D01C31D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979" y="3746353"/>
            <a:ext cx="1478230" cy="295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00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texto, señal, paraguas&#10;&#10;Descripción generada automáticamente">
            <a:extLst>
              <a:ext uri="{FF2B5EF4-FFF2-40B4-BE49-F238E27FC236}">
                <a16:creationId xmlns:a16="http://schemas.microsoft.com/office/drawing/2014/main" id="{58F32A5D-1395-ED40-AF17-5278183EE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078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ersona, mujer, joven, sostener&#10;&#10;Descripción generada automáticamente">
            <a:extLst>
              <a:ext uri="{FF2B5EF4-FFF2-40B4-BE49-F238E27FC236}">
                <a16:creationId xmlns:a16="http://schemas.microsoft.com/office/drawing/2014/main" id="{8A47ECB6-F9C9-494E-9503-96171DA96B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590D76FF-967B-2148-B971-58D0FA90A12E}"/>
              </a:ext>
            </a:extLst>
          </p:cNvPr>
          <p:cNvSpPr/>
          <p:nvPr/>
        </p:nvSpPr>
        <p:spPr>
          <a:xfrm>
            <a:off x="6599583" y="2370987"/>
            <a:ext cx="516834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200" b="1" i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“No puede ser real un sentimiento de íntima unión con los demás seres de la naturaleza si al mismo tiempo en el corazón no hay ternura y compasión”.</a:t>
            </a:r>
          </a:p>
          <a:p>
            <a:pPr algn="ctr"/>
            <a:r>
              <a:rPr lang="es-CO" sz="3200" b="1" i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LS, 91.</a:t>
            </a:r>
            <a:endParaRPr lang="es-CO" sz="3200" b="1" dirty="0">
              <a:solidFill>
                <a:schemeClr val="bg1"/>
              </a:solidFill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01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persona, sostener, bebé, mano&#10;&#10;Descripción generada automáticamente">
            <a:extLst>
              <a:ext uri="{FF2B5EF4-FFF2-40B4-BE49-F238E27FC236}">
                <a16:creationId xmlns:a16="http://schemas.microsoft.com/office/drawing/2014/main" id="{00442FEC-1B64-E242-9B5C-C46A6500515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FAB8D82-6D52-584C-AA89-4FCC7A4D3BB0}"/>
              </a:ext>
            </a:extLst>
          </p:cNvPr>
          <p:cNvSpPr/>
          <p:nvPr/>
        </p:nvSpPr>
        <p:spPr>
          <a:xfrm>
            <a:off x="490331" y="1861428"/>
            <a:ext cx="503582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ética de la compasión nos enseña como debe ser nuestra relación con la tierra y toda vida en ella; primero, respetándolas en su alteridad, después, amándolas para hacer nuestros sus padecimientos y cuidar de ellas. </a:t>
            </a:r>
          </a:p>
        </p:txBody>
      </p:sp>
    </p:spTree>
    <p:extLst>
      <p:ext uri="{BB962C8B-B14F-4D97-AF65-F5344CB8AC3E}">
        <p14:creationId xmlns:p14="http://schemas.microsoft.com/office/powerpoint/2010/main" val="365484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Imagen que contiene sostener, mano, pieza, hombre&#10;&#10;Descripción generada automáticamente">
            <a:extLst>
              <a:ext uri="{FF2B5EF4-FFF2-40B4-BE49-F238E27FC236}">
                <a16:creationId xmlns:a16="http://schemas.microsoft.com/office/drawing/2014/main" id="{C44BB7FF-DEF0-8D41-95DC-9BE6B53CE2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713089" cy="6858000"/>
          </a:xfrm>
          <a:prstGeom prst="rect">
            <a:avLst/>
          </a:prstGeom>
        </p:spPr>
      </p:pic>
      <p:pic>
        <p:nvPicPr>
          <p:cNvPr id="12" name="Imagen 11" descr="Imagen que contiene sostener, mano, pieza, hombre&#10;&#10;Descripción generada automáticamente">
            <a:extLst>
              <a:ext uri="{FF2B5EF4-FFF2-40B4-BE49-F238E27FC236}">
                <a16:creationId xmlns:a16="http://schemas.microsoft.com/office/drawing/2014/main" id="{75A102E3-E93C-F84A-A645-AEAF9B8BF6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713088" y="-7863"/>
            <a:ext cx="1478911" cy="6858000"/>
          </a:xfrm>
          <a:prstGeom prst="rect">
            <a:avLst/>
          </a:prstGeom>
        </p:spPr>
      </p:pic>
      <p:sp>
        <p:nvSpPr>
          <p:cNvPr id="3" name="Lágrima 2">
            <a:extLst>
              <a:ext uri="{FF2B5EF4-FFF2-40B4-BE49-F238E27FC236}">
                <a16:creationId xmlns:a16="http://schemas.microsoft.com/office/drawing/2014/main" id="{E4379E54-A051-8244-9AA1-583F0978EB3C}"/>
              </a:ext>
            </a:extLst>
          </p:cNvPr>
          <p:cNvSpPr/>
          <p:nvPr/>
        </p:nvSpPr>
        <p:spPr>
          <a:xfrm>
            <a:off x="9515061" y="0"/>
            <a:ext cx="2676939" cy="2676939"/>
          </a:xfrm>
          <a:prstGeom prst="teardrop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FA88476-993E-184A-BF36-158ECFC93FBF}"/>
              </a:ext>
            </a:extLst>
          </p:cNvPr>
          <p:cNvSpPr/>
          <p:nvPr/>
        </p:nvSpPr>
        <p:spPr>
          <a:xfrm>
            <a:off x="10281322" y="118959"/>
            <a:ext cx="1555234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s-CO" sz="13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</a:t>
            </a:r>
            <a:endParaRPr lang="es-CO" sz="13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n 4" descr="Imagen que contiene Forma&#10;&#10;Descripción generada automáticamente">
            <a:extLst>
              <a:ext uri="{FF2B5EF4-FFF2-40B4-BE49-F238E27FC236}">
                <a16:creationId xmlns:a16="http://schemas.microsoft.com/office/drawing/2014/main" id="{A962382D-D508-EF4E-A220-B19F64DE161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3566" y="5499280"/>
            <a:ext cx="2266306" cy="1238914"/>
          </a:xfrm>
          <a:prstGeom prst="rect">
            <a:avLst/>
          </a:prstGeom>
        </p:spPr>
      </p:pic>
      <p:pic>
        <p:nvPicPr>
          <p:cNvPr id="6" name="Imagen 5" descr="Imagen que contiene jugador, sostener, béisbol, parado&#10;&#10;Descripción generada automáticamente">
            <a:extLst>
              <a:ext uri="{FF2B5EF4-FFF2-40B4-BE49-F238E27FC236}">
                <a16:creationId xmlns:a16="http://schemas.microsoft.com/office/drawing/2014/main" id="{B562995B-843A-024E-A5AA-F7422C8DA86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795712" y="455413"/>
            <a:ext cx="1161222" cy="3039848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12B193E2-8FD2-6749-9FB8-D44838EE034C}"/>
              </a:ext>
            </a:extLst>
          </p:cNvPr>
          <p:cNvSpPr/>
          <p:nvPr/>
        </p:nvSpPr>
        <p:spPr>
          <a:xfrm>
            <a:off x="6456883" y="3676241"/>
            <a:ext cx="537967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CO" sz="4000" b="1" dirty="0">
                <a:ln w="76200">
                  <a:solidFill>
                    <a:schemeClr val="bg1"/>
                  </a:solidFill>
                </a:ln>
                <a:solidFill>
                  <a:srgbClr val="0070C0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RESPETO PROFUNDO Y LA NO VIOLENCIA ACTIVA 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9B15417-D08C-644F-A197-EC746229E9ED}"/>
              </a:ext>
            </a:extLst>
          </p:cNvPr>
          <p:cNvSpPr/>
          <p:nvPr/>
        </p:nvSpPr>
        <p:spPr>
          <a:xfrm>
            <a:off x="6456882" y="3676241"/>
            <a:ext cx="537967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CO" sz="4000" b="1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RESPETO PROFUNDO Y LA NO VIOLENCIA ACTIVA </a:t>
            </a:r>
          </a:p>
        </p:txBody>
      </p:sp>
    </p:spTree>
    <p:extLst>
      <p:ext uri="{BB962C8B-B14F-4D97-AF65-F5344CB8AC3E}">
        <p14:creationId xmlns:p14="http://schemas.microsoft.com/office/powerpoint/2010/main" val="2068232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niño, persona, pequeño, exterior&#10;&#10;Descripción generada automáticamente">
            <a:extLst>
              <a:ext uri="{FF2B5EF4-FFF2-40B4-BE49-F238E27FC236}">
                <a16:creationId xmlns:a16="http://schemas.microsoft.com/office/drawing/2014/main" id="{4B15D213-E426-C940-B417-D44D3B2575F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5B8031DB-4E6D-AF4B-92CB-91FE1185B163}"/>
              </a:ext>
            </a:extLst>
          </p:cNvPr>
          <p:cNvSpPr/>
          <p:nvPr/>
        </p:nvSpPr>
        <p:spPr>
          <a:xfrm>
            <a:off x="-231085" y="2130972"/>
            <a:ext cx="6096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400" b="1" dirty="0">
                <a:solidFill>
                  <a:srgbClr val="0070C0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El otro debe ser respetado en su existencia y en su conciencia. </a:t>
            </a:r>
          </a:p>
        </p:txBody>
      </p:sp>
    </p:spTree>
    <p:extLst>
      <p:ext uri="{BB962C8B-B14F-4D97-AF65-F5344CB8AC3E}">
        <p14:creationId xmlns:p14="http://schemas.microsoft.com/office/powerpoint/2010/main" val="144593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animal, pájaro, loro, persona&#10;&#10;Descripción generada automáticamente">
            <a:extLst>
              <a:ext uri="{FF2B5EF4-FFF2-40B4-BE49-F238E27FC236}">
                <a16:creationId xmlns:a16="http://schemas.microsoft.com/office/drawing/2014/main" id="{A1B4CEED-5D44-F343-B4C5-D7EC4061EC1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0822" y="0"/>
            <a:ext cx="10281178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C28FAF6-70F3-8F48-AACF-4AA6F5D679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910822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FD6AC1AF-FE6B-EC4E-9A62-61485FE5C4FB}"/>
              </a:ext>
            </a:extLst>
          </p:cNvPr>
          <p:cNvSpPr/>
          <p:nvPr/>
        </p:nvSpPr>
        <p:spPr>
          <a:xfrm>
            <a:off x="636104" y="1166842"/>
            <a:ext cx="477078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2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respeto no se aplica solamente al otro ser humano sino también al otro de la naturaleza, a la Tierra, a los animales e incluso a los seres inermes. Todos tienen derecho a existir y a convivir con nosotros.</a:t>
            </a:r>
          </a:p>
        </p:txBody>
      </p:sp>
    </p:spTree>
    <p:extLst>
      <p:ext uri="{BB962C8B-B14F-4D97-AF65-F5344CB8AC3E}">
        <p14:creationId xmlns:p14="http://schemas.microsoft.com/office/powerpoint/2010/main" val="130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5603DA5-14BC-E44B-A7BF-1BE5CC069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078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niño, interior, persona, tabla&#10;&#10;Descripción generada automáticamente">
            <a:extLst>
              <a:ext uri="{FF2B5EF4-FFF2-40B4-BE49-F238E27FC236}">
                <a16:creationId xmlns:a16="http://schemas.microsoft.com/office/drawing/2014/main" id="{DA91BCA6-3A10-A04F-93B1-FEC2E486E8D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Lágrima 4">
            <a:extLst>
              <a:ext uri="{FF2B5EF4-FFF2-40B4-BE49-F238E27FC236}">
                <a16:creationId xmlns:a16="http://schemas.microsoft.com/office/drawing/2014/main" id="{BE7B9AF5-120E-1148-9618-74C4AF87DD71}"/>
              </a:ext>
            </a:extLst>
          </p:cNvPr>
          <p:cNvSpPr/>
          <p:nvPr/>
        </p:nvSpPr>
        <p:spPr>
          <a:xfrm flipV="1">
            <a:off x="7421217" y="2087216"/>
            <a:ext cx="4770783" cy="4770783"/>
          </a:xfrm>
          <a:prstGeom prst="teardrop">
            <a:avLst/>
          </a:prstGeom>
          <a:solidFill>
            <a:srgbClr val="0070C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B10B60D-DD2E-AF46-BC4F-AF5957E14C90}"/>
              </a:ext>
            </a:extLst>
          </p:cNvPr>
          <p:cNvSpPr/>
          <p:nvPr/>
        </p:nvSpPr>
        <p:spPr>
          <a:xfrm>
            <a:off x="7600121" y="2918335"/>
            <a:ext cx="441297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 ética del respeto puede incorporarse a nuestros procesos educativos desde la más tierna infancia para que se convierta en un dato cultural colectiva. </a:t>
            </a:r>
          </a:p>
        </p:txBody>
      </p:sp>
      <p:pic>
        <p:nvPicPr>
          <p:cNvPr id="6" name="Imagen 5" descr="Imagen que contiene jugador, sostener, béisbol, parado&#10;&#10;Descripción generada automáticamente">
            <a:extLst>
              <a:ext uri="{FF2B5EF4-FFF2-40B4-BE49-F238E27FC236}">
                <a16:creationId xmlns:a16="http://schemas.microsoft.com/office/drawing/2014/main" id="{DF799E30-21C5-F341-97BB-F8FD589AF1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722286" y="3818149"/>
            <a:ext cx="1161222" cy="303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84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Un grupo de personas jugando con un frisbee en la hierba&#10;&#10;Descripción generada automáticamente">
            <a:extLst>
              <a:ext uri="{FF2B5EF4-FFF2-40B4-BE49-F238E27FC236}">
                <a16:creationId xmlns:a16="http://schemas.microsoft.com/office/drawing/2014/main" id="{66BCD3E1-9D42-1046-B9A8-2FBFD0A849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Lágrima 3">
            <a:extLst>
              <a:ext uri="{FF2B5EF4-FFF2-40B4-BE49-F238E27FC236}">
                <a16:creationId xmlns:a16="http://schemas.microsoft.com/office/drawing/2014/main" id="{9F585A43-2FCC-6442-B1E4-6B0A897ECDDB}"/>
              </a:ext>
            </a:extLst>
          </p:cNvPr>
          <p:cNvSpPr/>
          <p:nvPr/>
        </p:nvSpPr>
        <p:spPr>
          <a:xfrm>
            <a:off x="9515061" y="0"/>
            <a:ext cx="2676939" cy="2676939"/>
          </a:xfrm>
          <a:prstGeom prst="teardrop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2B2F035-AB3F-6947-B43E-2A1C521E54E3}"/>
              </a:ext>
            </a:extLst>
          </p:cNvPr>
          <p:cNvSpPr/>
          <p:nvPr/>
        </p:nvSpPr>
        <p:spPr>
          <a:xfrm>
            <a:off x="10281322" y="118959"/>
            <a:ext cx="1555234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s-CO" sz="13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endParaRPr lang="es-CO" sz="13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n 5" descr="Imagen que contiene Forma&#10;&#10;Descripción generada automáticamente">
            <a:extLst>
              <a:ext uri="{FF2B5EF4-FFF2-40B4-BE49-F238E27FC236}">
                <a16:creationId xmlns:a16="http://schemas.microsoft.com/office/drawing/2014/main" id="{F8035FBA-C6F6-2F46-8866-F30D3E10DA6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2227" y="1715493"/>
            <a:ext cx="2266306" cy="1238914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8F8F72C7-FC15-F74E-9A6F-10B27778A47F}"/>
              </a:ext>
            </a:extLst>
          </p:cNvPr>
          <p:cNvSpPr/>
          <p:nvPr/>
        </p:nvSpPr>
        <p:spPr>
          <a:xfrm>
            <a:off x="2673866" y="323441"/>
            <a:ext cx="61014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CO" sz="4000" b="1" dirty="0">
                <a:ln w="76200">
                  <a:solidFill>
                    <a:schemeClr val="bg1"/>
                  </a:solidFill>
                </a:ln>
                <a:solidFill>
                  <a:srgbClr val="0070C0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 RESPONSABILIDAD COMPARTIDA POR TODOS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6F9C500-D8B3-2247-9108-BF53C14C64C9}"/>
              </a:ext>
            </a:extLst>
          </p:cNvPr>
          <p:cNvSpPr/>
          <p:nvPr/>
        </p:nvSpPr>
        <p:spPr>
          <a:xfrm>
            <a:off x="2673865" y="323441"/>
            <a:ext cx="61014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CO" sz="4000" b="1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 RESPONSABILIDAD COMPARTIDA POR TODOS</a:t>
            </a:r>
          </a:p>
        </p:txBody>
      </p:sp>
      <p:pic>
        <p:nvPicPr>
          <p:cNvPr id="12" name="Imagen 11" descr="Imagen que contiene jugador, competencia de atletismo, béisbol&#10;&#10;Descripción generada automáticamente">
            <a:extLst>
              <a:ext uri="{FF2B5EF4-FFF2-40B4-BE49-F238E27FC236}">
                <a16:creationId xmlns:a16="http://schemas.microsoft.com/office/drawing/2014/main" id="{E1E4ECED-DBB7-5148-A14C-36B1DAB7D4B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1918" y="168650"/>
            <a:ext cx="1478230" cy="295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800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n 3" descr="Grupo de personas posando para una foto&#10;&#10;Descripción generada automáticamente">
            <a:extLst>
              <a:ext uri="{FF2B5EF4-FFF2-40B4-BE49-F238E27FC236}">
                <a16:creationId xmlns:a16="http://schemas.microsoft.com/office/drawing/2014/main" id="{1EB75547-9505-794A-81A7-C7CBFDD5A6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D58B5C9-31EF-CF46-9EE7-DF8ED5DEA20C}"/>
              </a:ext>
            </a:extLst>
          </p:cNvPr>
          <p:cNvSpPr/>
          <p:nvPr/>
        </p:nvSpPr>
        <p:spPr>
          <a:xfrm>
            <a:off x="2809842" y="477789"/>
            <a:ext cx="657231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CO" sz="320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otro se presenta como una propuesta que pide una respuesta. De la relación entre propuesta y respuesta nace la responsabilidad.</a:t>
            </a:r>
          </a:p>
        </p:txBody>
      </p:sp>
    </p:spTree>
    <p:extLst>
      <p:ext uri="{BB962C8B-B14F-4D97-AF65-F5344CB8AC3E}">
        <p14:creationId xmlns:p14="http://schemas.microsoft.com/office/powerpoint/2010/main" val="20567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exterior, banqueta, ladrillo, edificio&#10;&#10;Descripción generada automáticamente">
            <a:extLst>
              <a:ext uri="{FF2B5EF4-FFF2-40B4-BE49-F238E27FC236}">
                <a16:creationId xmlns:a16="http://schemas.microsoft.com/office/drawing/2014/main" id="{ACB6E527-2A10-E345-A2BC-33A92A48DC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Lágrima 4">
            <a:extLst>
              <a:ext uri="{FF2B5EF4-FFF2-40B4-BE49-F238E27FC236}">
                <a16:creationId xmlns:a16="http://schemas.microsoft.com/office/drawing/2014/main" id="{3C21F6F7-1355-D442-B24F-9AEDC9BC4ADB}"/>
              </a:ext>
            </a:extLst>
          </p:cNvPr>
          <p:cNvSpPr/>
          <p:nvPr/>
        </p:nvSpPr>
        <p:spPr>
          <a:xfrm flipH="1" flipV="1">
            <a:off x="6622" y="330472"/>
            <a:ext cx="6527527" cy="6527527"/>
          </a:xfrm>
          <a:prstGeom prst="teardrop">
            <a:avLst/>
          </a:prstGeom>
          <a:solidFill>
            <a:srgbClr val="0070C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20912BC-4BE6-7049-BDFE-9743A9B60A31}"/>
              </a:ext>
            </a:extLst>
          </p:cNvPr>
          <p:cNvSpPr/>
          <p:nvPr/>
        </p:nvSpPr>
        <p:spPr>
          <a:xfrm>
            <a:off x="311837" y="1856726"/>
            <a:ext cx="591709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6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responsabilidad surge cuando nos damos cuenta  cuenta de las consecuencias que tienen nuestros actos sobre el otro y los otros, sobre la naturaleza con todos sus seres.</a:t>
            </a:r>
          </a:p>
          <a:p>
            <a:pPr algn="ctr"/>
            <a:endParaRPr lang="es-CO" sz="3600" b="1" dirty="0">
              <a:solidFill>
                <a:schemeClr val="bg1"/>
              </a:solidFill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6" descr="Imagen que contiene jugador, sostener, béisbol, parado&#10;&#10;Descripción generada automáticamente">
            <a:extLst>
              <a:ext uri="{FF2B5EF4-FFF2-40B4-BE49-F238E27FC236}">
                <a16:creationId xmlns:a16="http://schemas.microsoft.com/office/drawing/2014/main" id="{03A2761E-9E10-F540-B25A-3D3ECEE49D5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7150" y="3140575"/>
            <a:ext cx="1420056" cy="37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97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0793C89-93FF-3846-B5CD-64D80E6F7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0384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persona, exterior, pequeño, joven&#10;&#10;Descripción generada automáticamente">
            <a:extLst>
              <a:ext uri="{FF2B5EF4-FFF2-40B4-BE49-F238E27FC236}">
                <a16:creationId xmlns:a16="http://schemas.microsoft.com/office/drawing/2014/main" id="{B1ACB275-0E76-4240-A657-850478D6BF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CD0C934-2750-704F-8F62-82852B5C9B01}"/>
              </a:ext>
            </a:extLst>
          </p:cNvPr>
          <p:cNvSpPr/>
          <p:nvPr/>
        </p:nvSpPr>
        <p:spPr>
          <a:xfrm>
            <a:off x="323850" y="1233785"/>
            <a:ext cx="470535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600" b="1" dirty="0">
                <a:ln w="7620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asumir una ética de la responsabilidad, incluso los vientos contrarios nos ayudarán a conducir el arca salvadora a puerto seguro.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A7EB637-E7B1-B84B-8695-DD3229BD0678}"/>
              </a:ext>
            </a:extLst>
          </p:cNvPr>
          <p:cNvSpPr/>
          <p:nvPr/>
        </p:nvSpPr>
        <p:spPr>
          <a:xfrm>
            <a:off x="323850" y="1233785"/>
            <a:ext cx="470535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6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asumir una ética de la responsabilidad, incluso los vientos contrarios nos ayudarán a conducir el arca salvadora a puerto seguro.</a:t>
            </a:r>
          </a:p>
        </p:txBody>
      </p:sp>
    </p:spTree>
    <p:extLst>
      <p:ext uri="{BB962C8B-B14F-4D97-AF65-F5344CB8AC3E}">
        <p14:creationId xmlns:p14="http://schemas.microsoft.com/office/powerpoint/2010/main" val="150791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Imagen que contiene pasto, exterior, persona, joven&#10;&#10;Descripción generada automáticamente">
            <a:extLst>
              <a:ext uri="{FF2B5EF4-FFF2-40B4-BE49-F238E27FC236}">
                <a16:creationId xmlns:a16="http://schemas.microsoft.com/office/drawing/2014/main" id="{8BAC6907-60A8-8F4C-B44F-2735C3CD99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Lágrima 3">
            <a:extLst>
              <a:ext uri="{FF2B5EF4-FFF2-40B4-BE49-F238E27FC236}">
                <a16:creationId xmlns:a16="http://schemas.microsoft.com/office/drawing/2014/main" id="{C98FD371-C657-3C40-99C0-5344E65CF6C8}"/>
              </a:ext>
            </a:extLst>
          </p:cNvPr>
          <p:cNvSpPr/>
          <p:nvPr/>
        </p:nvSpPr>
        <p:spPr>
          <a:xfrm>
            <a:off x="9515061" y="0"/>
            <a:ext cx="2676939" cy="2676939"/>
          </a:xfrm>
          <a:prstGeom prst="teardrop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82E705F-DD6C-6043-A19F-A4B95F5C1C46}"/>
              </a:ext>
            </a:extLst>
          </p:cNvPr>
          <p:cNvSpPr/>
          <p:nvPr/>
        </p:nvSpPr>
        <p:spPr>
          <a:xfrm>
            <a:off x="10281322" y="118959"/>
            <a:ext cx="1555234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s-CO" sz="13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endParaRPr lang="es-CO" sz="13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n 5" descr="Imagen que contiene Forma&#10;&#10;Descripción generada automáticamente">
            <a:extLst>
              <a:ext uri="{FF2B5EF4-FFF2-40B4-BE49-F238E27FC236}">
                <a16:creationId xmlns:a16="http://schemas.microsoft.com/office/drawing/2014/main" id="{2696E6D6-5773-154A-BB61-8332F2CD1AE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7916" y="5507838"/>
            <a:ext cx="2266306" cy="1238914"/>
          </a:xfrm>
          <a:prstGeom prst="rect">
            <a:avLst/>
          </a:prstGeom>
        </p:spPr>
      </p:pic>
      <p:pic>
        <p:nvPicPr>
          <p:cNvPr id="7" name="Imagen 6" descr="Imagen que contiene jugador, sostener, béisbol, parado&#10;&#10;Descripción generada automáticamente">
            <a:extLst>
              <a:ext uri="{FF2B5EF4-FFF2-40B4-BE49-F238E27FC236}">
                <a16:creationId xmlns:a16="http://schemas.microsoft.com/office/drawing/2014/main" id="{9B8E2F54-24FF-CF4E-A2E1-BF6A84546D9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976062" y="3688001"/>
            <a:ext cx="1161222" cy="3039848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DC940312-5836-A243-8418-DCE8195380FC}"/>
              </a:ext>
            </a:extLst>
          </p:cNvPr>
          <p:cNvSpPr/>
          <p:nvPr/>
        </p:nvSpPr>
        <p:spPr>
          <a:xfrm>
            <a:off x="3161233" y="3688001"/>
            <a:ext cx="537967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CO" sz="4000" b="1" dirty="0">
                <a:ln w="76200">
                  <a:solidFill>
                    <a:schemeClr val="bg1"/>
                  </a:solidFill>
                </a:ln>
                <a:solidFill>
                  <a:srgbClr val="0070C0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SOLIDARIDAD Y COOPERACIÓN UNIVERSALES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6D04E3E-47B2-F74C-B2F1-E23858630F1F}"/>
              </a:ext>
            </a:extLst>
          </p:cNvPr>
          <p:cNvSpPr/>
          <p:nvPr/>
        </p:nvSpPr>
        <p:spPr>
          <a:xfrm>
            <a:off x="3161233" y="3688001"/>
            <a:ext cx="537967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CO" sz="4000" b="1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SOLIDARIDAD Y COOPERACIÓN UNIVERSALES</a:t>
            </a:r>
          </a:p>
        </p:txBody>
      </p:sp>
    </p:spTree>
    <p:extLst>
      <p:ext uri="{BB962C8B-B14F-4D97-AF65-F5344CB8AC3E}">
        <p14:creationId xmlns:p14="http://schemas.microsoft.com/office/powerpoint/2010/main" val="244931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pasto, persona, sostener, exterior&#10;&#10;Descripción generada automáticamente">
            <a:extLst>
              <a:ext uri="{FF2B5EF4-FFF2-40B4-BE49-F238E27FC236}">
                <a16:creationId xmlns:a16="http://schemas.microsoft.com/office/drawing/2014/main" id="{253B6C42-7DC8-9E47-AA66-D18971FE77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A5A553F1-7895-564D-AB9E-A6551E1AD9BB}"/>
              </a:ext>
            </a:extLst>
          </p:cNvPr>
          <p:cNvSpPr/>
          <p:nvPr/>
        </p:nvSpPr>
        <p:spPr>
          <a:xfrm>
            <a:off x="1495425" y="205085"/>
            <a:ext cx="92011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6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solidaridad está inscrita objetivamente en la maqueta de construcción de todos los seres, pues todos somos interdependientes.</a:t>
            </a:r>
          </a:p>
        </p:txBody>
      </p:sp>
    </p:spTree>
    <p:extLst>
      <p:ext uri="{BB962C8B-B14F-4D97-AF65-F5344CB8AC3E}">
        <p14:creationId xmlns:p14="http://schemas.microsoft.com/office/powerpoint/2010/main" val="2496788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pasto, exterior, persona, campo&#10;&#10;Descripción generada automáticamente">
            <a:extLst>
              <a:ext uri="{FF2B5EF4-FFF2-40B4-BE49-F238E27FC236}">
                <a16:creationId xmlns:a16="http://schemas.microsoft.com/office/drawing/2014/main" id="{92F08215-3B86-874A-85AD-26FC4D6F38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959B7B69-4916-8549-9C3F-7AEED13C01F9}"/>
              </a:ext>
            </a:extLst>
          </p:cNvPr>
          <p:cNvSpPr/>
          <p:nvPr/>
        </p:nvSpPr>
        <p:spPr>
          <a:xfrm>
            <a:off x="381000" y="1076236"/>
            <a:ext cx="52197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seres luchan no solo para sobrevivir, sino para realizar las potencialidades presentes en su interior. A nivel humano, en lugar de la selección natural que elimina a los más débiles, debemos proponer el cuidado, el amor y la solidaridad.</a:t>
            </a:r>
          </a:p>
        </p:txBody>
      </p:sp>
    </p:spTree>
    <p:extLst>
      <p:ext uri="{BB962C8B-B14F-4D97-AF65-F5344CB8AC3E}">
        <p14:creationId xmlns:p14="http://schemas.microsoft.com/office/powerpoint/2010/main" val="166843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0FA287A-E0F9-0B40-8DA8-3F06311B2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1565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águila volando&#10;&#10;Descripción generada automáticamente">
            <a:extLst>
              <a:ext uri="{FF2B5EF4-FFF2-40B4-BE49-F238E27FC236}">
                <a16:creationId xmlns:a16="http://schemas.microsoft.com/office/drawing/2014/main" id="{A4458227-4EE0-0340-8F89-7725CC6EEC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9A344114-DB14-574E-921D-2B14C4C65DE5}"/>
              </a:ext>
            </a:extLst>
          </p:cNvPr>
          <p:cNvSpPr/>
          <p:nvPr/>
        </p:nvSpPr>
        <p:spPr>
          <a:xfrm>
            <a:off x="304800" y="3857536"/>
            <a:ext cx="77343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200" b="1" dirty="0">
                <a:ln w="76200">
                  <a:solidFill>
                    <a:schemeClr val="bg1"/>
                  </a:solidFill>
                </a:ln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Nuestra misión gracias a la ética de la solidaridad y cooperación es cuidar a los seres, ser los guardianes del patrimonio natural y cultural común, y que sea de hecho la casa común de los humanos.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1099370-A4CB-FB4D-9941-D2E364C6A291}"/>
              </a:ext>
            </a:extLst>
          </p:cNvPr>
          <p:cNvSpPr/>
          <p:nvPr/>
        </p:nvSpPr>
        <p:spPr>
          <a:xfrm>
            <a:off x="304800" y="3857536"/>
            <a:ext cx="77343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200" b="1" dirty="0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Nuestra misión gracias a la ética de la solidaridad y cooperación es cuidar a los seres, ser los guardianes del patrimonio natural y cultural común, y que sea de hecho la casa común de los humanos. </a:t>
            </a:r>
          </a:p>
        </p:txBody>
      </p:sp>
    </p:spTree>
    <p:extLst>
      <p:ext uri="{BB962C8B-B14F-4D97-AF65-F5344CB8AC3E}">
        <p14:creationId xmlns:p14="http://schemas.microsoft.com/office/powerpoint/2010/main" val="2692148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animal, pequeño, agua&#10;&#10;Descripción generada automáticamente">
            <a:extLst>
              <a:ext uri="{FF2B5EF4-FFF2-40B4-BE49-F238E27FC236}">
                <a16:creationId xmlns:a16="http://schemas.microsoft.com/office/drawing/2014/main" id="{7607C236-4687-FE45-952A-9F557D2E0B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5FB281EB-9181-EE48-8818-C2CB16E72B7A}"/>
              </a:ext>
            </a:extLst>
          </p:cNvPr>
          <p:cNvSpPr/>
          <p:nvPr/>
        </p:nvSpPr>
        <p:spPr>
          <a:xfrm>
            <a:off x="457200" y="1361986"/>
            <a:ext cx="603885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600" b="1" dirty="0">
                <a:ln w="76200">
                  <a:solidFill>
                    <a:schemeClr val="bg1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Gracias a la ética de de la responsabilidad dedicamos veneración y respeto, más aún, comunión y amor a cada ser y a cada forma de vida.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16B739A-3D4B-7946-B23C-0C8E3FA79731}"/>
              </a:ext>
            </a:extLst>
          </p:cNvPr>
          <p:cNvSpPr/>
          <p:nvPr/>
        </p:nvSpPr>
        <p:spPr>
          <a:xfrm>
            <a:off x="457200" y="1361986"/>
            <a:ext cx="603885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6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Gracias a la ética de de la responsabilidad dedicamos veneración y respeto, más aún, comunión y amor a cada ser y a cada forma de vida. </a:t>
            </a:r>
          </a:p>
        </p:txBody>
      </p:sp>
    </p:spTree>
    <p:extLst>
      <p:ext uri="{BB962C8B-B14F-4D97-AF65-F5344CB8AC3E}">
        <p14:creationId xmlns:p14="http://schemas.microsoft.com/office/powerpoint/2010/main" val="3994519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Imagen que contiene montaña, exterior, naturaleza, nieve&#10;&#10;Descripción generada automáticamente">
            <a:extLst>
              <a:ext uri="{FF2B5EF4-FFF2-40B4-BE49-F238E27FC236}">
                <a16:creationId xmlns:a16="http://schemas.microsoft.com/office/drawing/2014/main" id="{97D80E16-6866-4941-89A7-93916947228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12192000" cy="6858002"/>
          </a:xfrm>
          <a:prstGeom prst="rect">
            <a:avLst/>
          </a:prstGeom>
        </p:spPr>
      </p:pic>
      <p:sp>
        <p:nvSpPr>
          <p:cNvPr id="3" name="Lágrima 2">
            <a:extLst>
              <a:ext uri="{FF2B5EF4-FFF2-40B4-BE49-F238E27FC236}">
                <a16:creationId xmlns:a16="http://schemas.microsoft.com/office/drawing/2014/main" id="{422F9A0F-8796-2445-BAD9-2471C8E8837A}"/>
              </a:ext>
            </a:extLst>
          </p:cNvPr>
          <p:cNvSpPr/>
          <p:nvPr/>
        </p:nvSpPr>
        <p:spPr>
          <a:xfrm rot="16200000" flipV="1">
            <a:off x="5291857" y="-423644"/>
            <a:ext cx="6476501" cy="7323787"/>
          </a:xfrm>
          <a:prstGeom prst="teardrop">
            <a:avLst/>
          </a:prstGeom>
          <a:solidFill>
            <a:srgbClr val="548235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D2514F-03BD-D04E-81A6-3FB91FFFFBD7}"/>
              </a:ext>
            </a:extLst>
          </p:cNvPr>
          <p:cNvSpPr txBox="1"/>
          <p:nvPr/>
        </p:nvSpPr>
        <p:spPr>
          <a:xfrm>
            <a:off x="6814236" y="1945734"/>
            <a:ext cx="575029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OSCAR A. PÉREZ SAYAGO</a:t>
            </a:r>
            <a:br>
              <a:rPr lang="es-CO" sz="2400" b="1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s-CO" sz="2000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Secretario General de CIEC</a:t>
            </a:r>
          </a:p>
          <a:p>
            <a:r>
              <a:rPr lang="es-CO" sz="2000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Confederación Interamericana </a:t>
            </a:r>
          </a:p>
          <a:p>
            <a:r>
              <a:rPr lang="es-CO" sz="2000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Educación Católica</a:t>
            </a:r>
            <a:br>
              <a:rPr lang="es-CO" sz="2000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s-CO" sz="2000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oscarp347@gmail.com</a:t>
            </a:r>
          </a:p>
          <a:p>
            <a:r>
              <a:rPr lang="es-CO" sz="2000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secretariogeneral@ciec.edu.co</a:t>
            </a:r>
            <a:br>
              <a:rPr lang="es-CO" sz="2000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s-CO" sz="2000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WhatsApp: +57 3214449650</a:t>
            </a:r>
            <a:br>
              <a:rPr lang="es-CO" sz="2400" b="1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s-CO" sz="2400" b="1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www.ciec.edu.co </a:t>
            </a:r>
          </a:p>
          <a:p>
            <a:endParaRPr lang="es-CO" sz="2400" b="1" dirty="0">
              <a:ln w="76200">
                <a:noFill/>
              </a:ln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D88071C-94B8-AA4D-A3A7-F6EAF97260DA}"/>
              </a:ext>
            </a:extLst>
          </p:cNvPr>
          <p:cNvSpPr/>
          <p:nvPr/>
        </p:nvSpPr>
        <p:spPr>
          <a:xfrm>
            <a:off x="6814236" y="812730"/>
            <a:ext cx="46921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b="1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Material </a:t>
            </a:r>
          </a:p>
          <a:p>
            <a:r>
              <a:rPr lang="es-CO" sz="2800" b="1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elaborado por:</a:t>
            </a:r>
          </a:p>
        </p:txBody>
      </p:sp>
      <p:pic>
        <p:nvPicPr>
          <p:cNvPr id="7" name="Imagen 6" descr="Hombre con barba y bigote sonriendo&#10;&#10;Descripción generada automáticamente">
            <a:extLst>
              <a:ext uri="{FF2B5EF4-FFF2-40B4-BE49-F238E27FC236}">
                <a16:creationId xmlns:a16="http://schemas.microsoft.com/office/drawing/2014/main" id="{C02CB64A-1766-464A-AFC5-317BBE451F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4249" y="481460"/>
            <a:ext cx="5857461" cy="5895080"/>
          </a:xfrm>
          <a:prstGeom prst="ellipse">
            <a:avLst/>
          </a:prstGeom>
        </p:spPr>
      </p:pic>
      <p:pic>
        <p:nvPicPr>
          <p:cNvPr id="9" name="Imagen 8" descr="Imagen que contiene Forma&#10;&#10;Descripción generada automáticamente">
            <a:extLst>
              <a:ext uri="{FF2B5EF4-FFF2-40B4-BE49-F238E27FC236}">
                <a16:creationId xmlns:a16="http://schemas.microsoft.com/office/drawing/2014/main" id="{539C8E27-5332-E143-99E2-27A8E139C2E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5712" y="4707578"/>
            <a:ext cx="2266306" cy="1238914"/>
          </a:xfrm>
          <a:prstGeom prst="rect">
            <a:avLst/>
          </a:prstGeom>
        </p:spPr>
      </p:pic>
      <p:pic>
        <p:nvPicPr>
          <p:cNvPr id="11" name="Imagen 10" descr="Imagen que contiene jugador, sostener, béisbol, parado&#10;&#10;Descripción generada automáticamente">
            <a:extLst>
              <a:ext uri="{FF2B5EF4-FFF2-40B4-BE49-F238E27FC236}">
                <a16:creationId xmlns:a16="http://schemas.microsoft.com/office/drawing/2014/main" id="{62794373-8F18-DD4E-A3DA-6883931C5F9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7528" y="3526101"/>
            <a:ext cx="1161222" cy="303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673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634</Words>
  <Application>Microsoft Macintosh PowerPoint</Application>
  <PresentationFormat>Panorámica</PresentationFormat>
  <Paragraphs>42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Candara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SecretariaGeneral CIEC</dc:creator>
  <cp:lastModifiedBy>Oscar A. Pérez Sayago</cp:lastModifiedBy>
  <cp:revision>8</cp:revision>
  <dcterms:created xsi:type="dcterms:W3CDTF">2020-10-14T19:55:24Z</dcterms:created>
  <dcterms:modified xsi:type="dcterms:W3CDTF">2025-05-12T14:55:57Z</dcterms:modified>
</cp:coreProperties>
</file>